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20" r:id="rId1"/>
  </p:sldMasterIdLst>
  <p:notesMasterIdLst>
    <p:notesMasterId r:id="rId21"/>
  </p:notesMasterIdLst>
  <p:sldIdLst>
    <p:sldId id="557" r:id="rId2"/>
    <p:sldId id="611" r:id="rId3"/>
    <p:sldId id="257" r:id="rId4"/>
    <p:sldId id="258" r:id="rId5"/>
    <p:sldId id="607" r:id="rId6"/>
    <p:sldId id="604" r:id="rId7"/>
    <p:sldId id="591" r:id="rId8"/>
    <p:sldId id="592" r:id="rId9"/>
    <p:sldId id="606" r:id="rId10"/>
    <p:sldId id="259" r:id="rId11"/>
    <p:sldId id="608" r:id="rId12"/>
    <p:sldId id="610" r:id="rId13"/>
    <p:sldId id="261" r:id="rId14"/>
    <p:sldId id="609" r:id="rId15"/>
    <p:sldId id="264" r:id="rId16"/>
    <p:sldId id="567" r:id="rId17"/>
    <p:sldId id="612" r:id="rId18"/>
    <p:sldId id="613" r:id="rId19"/>
    <p:sldId id="5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412" autoAdjust="0"/>
  </p:normalViewPr>
  <p:slideViewPr>
    <p:cSldViewPr snapToGrid="0">
      <p:cViewPr>
        <p:scale>
          <a:sx n="67" d="100"/>
          <a:sy n="67" d="100"/>
        </p:scale>
        <p:origin x="-816" y="-924"/>
      </p:cViewPr>
      <p:guideLst>
        <p:guide orient="horz" pos="2160"/>
        <p:guide pos="3840"/>
      </p:guideLst>
    </p:cSldViewPr>
  </p:slideViewPr>
  <p:notesTextViewPr>
    <p:cViewPr>
      <p:scale>
        <a:sx n="1" d="1"/>
        <a:sy n="1" d="1"/>
      </p:scale>
      <p:origin x="0" y="0"/>
    </p:cViewPr>
  </p:notesTextViewPr>
  <p:sorterViewPr>
    <p:cViewPr>
      <p:scale>
        <a:sx n="100" d="100"/>
        <a:sy n="100" d="100"/>
      </p:scale>
      <p:origin x="0" y="-31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F7EE5-B043-4B12-8AA7-86898CB382D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029"/>
        </a:p>
      </dgm:t>
    </dgm:pt>
    <dgm:pt modelId="{17AB6DB7-C44D-4721-9DFD-6AF5593CB693}">
      <dgm:prSet/>
      <dgm:spPr/>
      <dgm:t>
        <a:bodyPr/>
        <a:lstStyle/>
        <a:p>
          <a:r>
            <a:rPr lang="en-029" b="1" dirty="0"/>
            <a:t>Long History for virtual training events – In 2003, the </a:t>
          </a:r>
          <a:r>
            <a:rPr lang="en-029" b="1" dirty="0" err="1"/>
            <a:t>VLab</a:t>
          </a:r>
          <a:r>
            <a:rPr lang="en-029" b="1" dirty="0"/>
            <a:t> Regional Focus Group monthly discussion was started at CIMH, and now has spread across the World.</a:t>
          </a:r>
        </a:p>
      </dgm:t>
    </dgm:pt>
    <dgm:pt modelId="{2F09CA4B-08B4-4F51-98B8-FC30803456D2}" type="parTrans" cxnId="{C6FFB65F-B802-4E45-8DBE-4287BB006BA5}">
      <dgm:prSet/>
      <dgm:spPr/>
      <dgm:t>
        <a:bodyPr/>
        <a:lstStyle/>
        <a:p>
          <a:endParaRPr lang="en-029"/>
        </a:p>
      </dgm:t>
    </dgm:pt>
    <dgm:pt modelId="{C2714887-251A-425D-B1B7-F6A042BD56EF}" type="sibTrans" cxnId="{C6FFB65F-B802-4E45-8DBE-4287BB006BA5}">
      <dgm:prSet/>
      <dgm:spPr/>
      <dgm:t>
        <a:bodyPr/>
        <a:lstStyle/>
        <a:p>
          <a:endParaRPr lang="en-029"/>
        </a:p>
      </dgm:t>
    </dgm:pt>
    <dgm:pt modelId="{AC2571AF-6879-4724-8B4E-9E6CA0D7C12B}">
      <dgm:prSet/>
      <dgm:spPr/>
      <dgm:t>
        <a:bodyPr/>
        <a:lstStyle/>
        <a:p>
          <a:r>
            <a:rPr lang="en-029" b="1"/>
            <a:t>In 2010, Ms Kathy-Ann Caesar and Mr Shawn Boyce worked with COMET on the implementation of an online course- the results AeroCPD, now in its 8</a:t>
          </a:r>
          <a:r>
            <a:rPr lang="en-029" b="1" baseline="30000"/>
            <a:t>th</a:t>
          </a:r>
          <a:r>
            <a:rPr lang="en-029" b="1"/>
            <a:t> offering and the Hydrological and GIS virtual courses.</a:t>
          </a:r>
        </a:p>
      </dgm:t>
    </dgm:pt>
    <dgm:pt modelId="{B45A5923-84C9-482E-982E-4618C5AF0CBE}" type="parTrans" cxnId="{4A831EA2-FB7D-4C83-BE95-F00F4FE0C8ED}">
      <dgm:prSet/>
      <dgm:spPr/>
      <dgm:t>
        <a:bodyPr/>
        <a:lstStyle/>
        <a:p>
          <a:endParaRPr lang="en-029"/>
        </a:p>
      </dgm:t>
    </dgm:pt>
    <dgm:pt modelId="{7FA8FEF9-7116-4A30-9CC3-55AB59FA75B3}" type="sibTrans" cxnId="{4A831EA2-FB7D-4C83-BE95-F00F4FE0C8ED}">
      <dgm:prSet/>
      <dgm:spPr/>
      <dgm:t>
        <a:bodyPr/>
        <a:lstStyle/>
        <a:p>
          <a:endParaRPr lang="en-029"/>
        </a:p>
      </dgm:t>
    </dgm:pt>
    <dgm:pt modelId="{1FFAB9DA-2A08-4DB8-9D35-0BB9F6F2EDC2}">
      <dgm:prSet/>
      <dgm:spPr/>
      <dgm:t>
        <a:bodyPr/>
        <a:lstStyle/>
        <a:p>
          <a:r>
            <a:rPr lang="en-029" b="1"/>
            <a:t>The CIMH staff have taken part in ALL WMO ETR Train – the Trainers courses, and Some of CIMH graduates now serve as WMO lecturers.</a:t>
          </a:r>
        </a:p>
      </dgm:t>
    </dgm:pt>
    <dgm:pt modelId="{4A499790-1EE5-4FD7-B374-4C198CA4F952}" type="parTrans" cxnId="{062EC3B8-BD8F-49AC-AC64-AF1CE183AD98}">
      <dgm:prSet/>
      <dgm:spPr/>
      <dgm:t>
        <a:bodyPr/>
        <a:lstStyle/>
        <a:p>
          <a:endParaRPr lang="en-029"/>
        </a:p>
      </dgm:t>
    </dgm:pt>
    <dgm:pt modelId="{991E1028-3245-4085-B26A-9EAA37AAAD9F}" type="sibTrans" cxnId="{062EC3B8-BD8F-49AC-AC64-AF1CE183AD98}">
      <dgm:prSet/>
      <dgm:spPr/>
      <dgm:t>
        <a:bodyPr/>
        <a:lstStyle/>
        <a:p>
          <a:endParaRPr lang="en-029"/>
        </a:p>
      </dgm:t>
    </dgm:pt>
    <dgm:pt modelId="{C388C60C-8691-4F02-9F22-BFDD01E38545}">
      <dgm:prSet/>
      <dgm:spPr/>
      <dgm:t>
        <a:bodyPr/>
        <a:lstStyle/>
        <a:p>
          <a:r>
            <a:rPr lang="en-029" b="1"/>
            <a:t>CIMH has collaborated in the production and design of four COMET modules.</a:t>
          </a:r>
        </a:p>
      </dgm:t>
    </dgm:pt>
    <dgm:pt modelId="{6212FFA2-D999-456F-8163-40B04B190E03}" type="parTrans" cxnId="{F9EC36B9-6113-4F91-BCD2-68A54903C6C8}">
      <dgm:prSet/>
      <dgm:spPr/>
      <dgm:t>
        <a:bodyPr/>
        <a:lstStyle/>
        <a:p>
          <a:endParaRPr lang="en-029"/>
        </a:p>
      </dgm:t>
    </dgm:pt>
    <dgm:pt modelId="{E73C35A0-A57E-4EE7-A787-C73857323714}" type="sibTrans" cxnId="{F9EC36B9-6113-4F91-BCD2-68A54903C6C8}">
      <dgm:prSet/>
      <dgm:spPr/>
      <dgm:t>
        <a:bodyPr/>
        <a:lstStyle/>
        <a:p>
          <a:endParaRPr lang="en-029"/>
        </a:p>
      </dgm:t>
    </dgm:pt>
    <dgm:pt modelId="{7C6DA60D-9A12-49BE-B780-89712C9A2036}">
      <dgm:prSet/>
      <dgm:spPr/>
      <dgm:t>
        <a:bodyPr/>
        <a:lstStyle/>
        <a:p>
          <a:r>
            <a:rPr lang="en-029" b="1"/>
            <a:t>CIMH has certified trained staff in Education</a:t>
          </a:r>
        </a:p>
      </dgm:t>
    </dgm:pt>
    <dgm:pt modelId="{C328D29D-A052-4C61-A0B5-DB9C6CB550DE}" type="parTrans" cxnId="{24A6128C-93F2-4269-BCB2-FDA2878C8FFB}">
      <dgm:prSet/>
      <dgm:spPr/>
      <dgm:t>
        <a:bodyPr/>
        <a:lstStyle/>
        <a:p>
          <a:endParaRPr lang="en-029"/>
        </a:p>
      </dgm:t>
    </dgm:pt>
    <dgm:pt modelId="{40B805C8-2E47-4F78-A407-D538CC6B8EA5}" type="sibTrans" cxnId="{24A6128C-93F2-4269-BCB2-FDA2878C8FFB}">
      <dgm:prSet/>
      <dgm:spPr/>
      <dgm:t>
        <a:bodyPr/>
        <a:lstStyle/>
        <a:p>
          <a:endParaRPr lang="en-029"/>
        </a:p>
      </dgm:t>
    </dgm:pt>
    <dgm:pt modelId="{06F39DFC-4892-489E-9D63-EA24DDE2FB7A}">
      <dgm:prSet/>
      <dgm:spPr/>
      <dgm:t>
        <a:bodyPr/>
        <a:lstStyle/>
        <a:p>
          <a:r>
            <a:rPr lang="en-029" b="1"/>
            <a:t>CIMH is by good technical support, including mycimh Moodle. Zoom VoIP software, SMARTBoard in every classroom</a:t>
          </a:r>
        </a:p>
      </dgm:t>
    </dgm:pt>
    <dgm:pt modelId="{0EA5BD11-8181-4C09-8B58-B1F7DA239713}" type="parTrans" cxnId="{504B5FAB-4BAF-49E1-8212-4FCA9BFCC826}">
      <dgm:prSet/>
      <dgm:spPr/>
      <dgm:t>
        <a:bodyPr/>
        <a:lstStyle/>
        <a:p>
          <a:endParaRPr lang="en-029"/>
        </a:p>
      </dgm:t>
    </dgm:pt>
    <dgm:pt modelId="{4ACE6FC0-2F9C-4906-8DB2-7A348751E629}" type="sibTrans" cxnId="{504B5FAB-4BAF-49E1-8212-4FCA9BFCC826}">
      <dgm:prSet/>
      <dgm:spPr/>
      <dgm:t>
        <a:bodyPr/>
        <a:lstStyle/>
        <a:p>
          <a:endParaRPr lang="en-029"/>
        </a:p>
      </dgm:t>
    </dgm:pt>
    <dgm:pt modelId="{7FBDD0AF-B99A-47C1-94DE-0488A115DC87}">
      <dgm:prSet/>
      <dgm:spPr/>
      <dgm:t>
        <a:bodyPr/>
        <a:lstStyle/>
        <a:p>
          <a:r>
            <a:rPr lang="en-029" b="1" dirty="0"/>
            <a:t>The Principal has provided and continues to support additional resources if and when needed.</a:t>
          </a:r>
        </a:p>
      </dgm:t>
    </dgm:pt>
    <dgm:pt modelId="{FB3B0D70-2F2E-4DCA-ACA7-EAFD2A50282D}" type="parTrans" cxnId="{4D91A7EA-F467-40F2-9B96-70535EDD7157}">
      <dgm:prSet/>
      <dgm:spPr/>
      <dgm:t>
        <a:bodyPr/>
        <a:lstStyle/>
        <a:p>
          <a:endParaRPr lang="en-029"/>
        </a:p>
      </dgm:t>
    </dgm:pt>
    <dgm:pt modelId="{0B04B724-7DDE-4479-8D48-8243F3862C84}" type="sibTrans" cxnId="{4D91A7EA-F467-40F2-9B96-70535EDD7157}">
      <dgm:prSet/>
      <dgm:spPr/>
      <dgm:t>
        <a:bodyPr/>
        <a:lstStyle/>
        <a:p>
          <a:endParaRPr lang="en-029"/>
        </a:p>
      </dgm:t>
    </dgm:pt>
    <dgm:pt modelId="{2AE48D27-77B5-472D-806B-8B3A28D31454}">
      <dgm:prSet/>
      <dgm:spPr/>
      <dgm:t>
        <a:bodyPr/>
        <a:lstStyle/>
        <a:p>
          <a:r>
            <a:rPr lang="en-029" b="1" dirty="0"/>
            <a:t>The COMET consulting team just completed a comprehensive review of the CIMH virtual training capabilities and the initial report confirms that the CIMH staff is well trained and the report has positive recommendations for continued improvements.</a:t>
          </a:r>
        </a:p>
      </dgm:t>
    </dgm:pt>
    <dgm:pt modelId="{4651FE79-B1AE-4B58-881C-70FF889E7EBD}" type="parTrans" cxnId="{7656E63A-EBF6-4B25-86B5-7F09665488A0}">
      <dgm:prSet/>
      <dgm:spPr/>
      <dgm:t>
        <a:bodyPr/>
        <a:lstStyle/>
        <a:p>
          <a:endParaRPr lang="en-029"/>
        </a:p>
      </dgm:t>
    </dgm:pt>
    <dgm:pt modelId="{24BB9962-6158-45A0-8E32-F5D66E3611E0}" type="sibTrans" cxnId="{7656E63A-EBF6-4B25-86B5-7F09665488A0}">
      <dgm:prSet/>
      <dgm:spPr/>
      <dgm:t>
        <a:bodyPr/>
        <a:lstStyle/>
        <a:p>
          <a:endParaRPr lang="en-029"/>
        </a:p>
      </dgm:t>
    </dgm:pt>
    <dgm:pt modelId="{9EFE9059-E316-4596-ADBE-1C79138E2B0B}" type="pres">
      <dgm:prSet presAssocID="{85AF7EE5-B043-4B12-8AA7-86898CB382DA}" presName="linear" presStyleCnt="0">
        <dgm:presLayoutVars>
          <dgm:animLvl val="lvl"/>
          <dgm:resizeHandles val="exact"/>
        </dgm:presLayoutVars>
      </dgm:prSet>
      <dgm:spPr/>
      <dgm:t>
        <a:bodyPr/>
        <a:lstStyle/>
        <a:p>
          <a:endParaRPr lang="en-US"/>
        </a:p>
      </dgm:t>
    </dgm:pt>
    <dgm:pt modelId="{537370C8-23B1-49AB-915E-56F60303AE2B}" type="pres">
      <dgm:prSet presAssocID="{17AB6DB7-C44D-4721-9DFD-6AF5593CB693}" presName="parentText" presStyleLbl="node1" presStyleIdx="0" presStyleCnt="8">
        <dgm:presLayoutVars>
          <dgm:chMax val="0"/>
          <dgm:bulletEnabled val="1"/>
        </dgm:presLayoutVars>
      </dgm:prSet>
      <dgm:spPr/>
      <dgm:t>
        <a:bodyPr/>
        <a:lstStyle/>
        <a:p>
          <a:endParaRPr lang="en-US"/>
        </a:p>
      </dgm:t>
    </dgm:pt>
    <dgm:pt modelId="{17676C29-A7FA-4F58-986C-F9DB3FE6F570}" type="pres">
      <dgm:prSet presAssocID="{C2714887-251A-425D-B1B7-F6A042BD56EF}" presName="spacer" presStyleCnt="0"/>
      <dgm:spPr/>
    </dgm:pt>
    <dgm:pt modelId="{E794C348-BA5E-414D-9FE2-D76AE82D5CD4}" type="pres">
      <dgm:prSet presAssocID="{AC2571AF-6879-4724-8B4E-9E6CA0D7C12B}" presName="parentText" presStyleLbl="node1" presStyleIdx="1" presStyleCnt="8">
        <dgm:presLayoutVars>
          <dgm:chMax val="0"/>
          <dgm:bulletEnabled val="1"/>
        </dgm:presLayoutVars>
      </dgm:prSet>
      <dgm:spPr/>
      <dgm:t>
        <a:bodyPr/>
        <a:lstStyle/>
        <a:p>
          <a:endParaRPr lang="en-US"/>
        </a:p>
      </dgm:t>
    </dgm:pt>
    <dgm:pt modelId="{3D69D62C-200B-47C8-9F63-9E4493CE7441}" type="pres">
      <dgm:prSet presAssocID="{7FA8FEF9-7116-4A30-9CC3-55AB59FA75B3}" presName="spacer" presStyleCnt="0"/>
      <dgm:spPr/>
    </dgm:pt>
    <dgm:pt modelId="{5028C3B1-D0D5-4FC4-8C65-730277FAD2BA}" type="pres">
      <dgm:prSet presAssocID="{1FFAB9DA-2A08-4DB8-9D35-0BB9F6F2EDC2}" presName="parentText" presStyleLbl="node1" presStyleIdx="2" presStyleCnt="8">
        <dgm:presLayoutVars>
          <dgm:chMax val="0"/>
          <dgm:bulletEnabled val="1"/>
        </dgm:presLayoutVars>
      </dgm:prSet>
      <dgm:spPr/>
      <dgm:t>
        <a:bodyPr/>
        <a:lstStyle/>
        <a:p>
          <a:endParaRPr lang="en-US"/>
        </a:p>
      </dgm:t>
    </dgm:pt>
    <dgm:pt modelId="{5D62D5A3-17AE-4CA6-BE0C-1B5C17BE1343}" type="pres">
      <dgm:prSet presAssocID="{991E1028-3245-4085-B26A-9EAA37AAAD9F}" presName="spacer" presStyleCnt="0"/>
      <dgm:spPr/>
    </dgm:pt>
    <dgm:pt modelId="{481B8D66-21BE-4E85-A917-08099BD6402C}" type="pres">
      <dgm:prSet presAssocID="{C388C60C-8691-4F02-9F22-BFDD01E38545}" presName="parentText" presStyleLbl="node1" presStyleIdx="3" presStyleCnt="8">
        <dgm:presLayoutVars>
          <dgm:chMax val="0"/>
          <dgm:bulletEnabled val="1"/>
        </dgm:presLayoutVars>
      </dgm:prSet>
      <dgm:spPr/>
      <dgm:t>
        <a:bodyPr/>
        <a:lstStyle/>
        <a:p>
          <a:endParaRPr lang="en-US"/>
        </a:p>
      </dgm:t>
    </dgm:pt>
    <dgm:pt modelId="{FB7F1CF7-0A02-4B2D-A5DD-83BE5154287B}" type="pres">
      <dgm:prSet presAssocID="{E73C35A0-A57E-4EE7-A787-C73857323714}" presName="spacer" presStyleCnt="0"/>
      <dgm:spPr/>
    </dgm:pt>
    <dgm:pt modelId="{6144313B-59F4-446C-8818-21D8DC83CCEC}" type="pres">
      <dgm:prSet presAssocID="{7C6DA60D-9A12-49BE-B780-89712C9A2036}" presName="parentText" presStyleLbl="node1" presStyleIdx="4" presStyleCnt="8">
        <dgm:presLayoutVars>
          <dgm:chMax val="0"/>
          <dgm:bulletEnabled val="1"/>
        </dgm:presLayoutVars>
      </dgm:prSet>
      <dgm:spPr/>
      <dgm:t>
        <a:bodyPr/>
        <a:lstStyle/>
        <a:p>
          <a:endParaRPr lang="en-US"/>
        </a:p>
      </dgm:t>
    </dgm:pt>
    <dgm:pt modelId="{073A8E86-905A-472F-9BD6-B3B21F90CDF0}" type="pres">
      <dgm:prSet presAssocID="{40B805C8-2E47-4F78-A407-D538CC6B8EA5}" presName="spacer" presStyleCnt="0"/>
      <dgm:spPr/>
    </dgm:pt>
    <dgm:pt modelId="{EF70F4DB-AEEC-4552-9161-BA37E4EF34EA}" type="pres">
      <dgm:prSet presAssocID="{06F39DFC-4892-489E-9D63-EA24DDE2FB7A}" presName="parentText" presStyleLbl="node1" presStyleIdx="5" presStyleCnt="8">
        <dgm:presLayoutVars>
          <dgm:chMax val="0"/>
          <dgm:bulletEnabled val="1"/>
        </dgm:presLayoutVars>
      </dgm:prSet>
      <dgm:spPr/>
      <dgm:t>
        <a:bodyPr/>
        <a:lstStyle/>
        <a:p>
          <a:endParaRPr lang="en-US"/>
        </a:p>
      </dgm:t>
    </dgm:pt>
    <dgm:pt modelId="{9A8C9312-DE31-4F64-B79B-2DB0422AAB78}" type="pres">
      <dgm:prSet presAssocID="{4ACE6FC0-2F9C-4906-8DB2-7A348751E629}" presName="spacer" presStyleCnt="0"/>
      <dgm:spPr/>
    </dgm:pt>
    <dgm:pt modelId="{1963793E-D860-41A5-94D4-D3E354DEF980}" type="pres">
      <dgm:prSet presAssocID="{7FBDD0AF-B99A-47C1-94DE-0488A115DC87}" presName="parentText" presStyleLbl="node1" presStyleIdx="6" presStyleCnt="8">
        <dgm:presLayoutVars>
          <dgm:chMax val="0"/>
          <dgm:bulletEnabled val="1"/>
        </dgm:presLayoutVars>
      </dgm:prSet>
      <dgm:spPr/>
      <dgm:t>
        <a:bodyPr/>
        <a:lstStyle/>
        <a:p>
          <a:endParaRPr lang="en-US"/>
        </a:p>
      </dgm:t>
    </dgm:pt>
    <dgm:pt modelId="{327969E0-6F60-4F6E-B502-B3FEFD506874}" type="pres">
      <dgm:prSet presAssocID="{0B04B724-7DDE-4479-8D48-8243F3862C84}" presName="spacer" presStyleCnt="0"/>
      <dgm:spPr/>
    </dgm:pt>
    <dgm:pt modelId="{BADCCE5B-F13E-492D-B547-C4E2EFC90FCC}" type="pres">
      <dgm:prSet presAssocID="{2AE48D27-77B5-472D-806B-8B3A28D31454}" presName="parentText" presStyleLbl="node1" presStyleIdx="7" presStyleCnt="8">
        <dgm:presLayoutVars>
          <dgm:chMax val="0"/>
          <dgm:bulletEnabled val="1"/>
        </dgm:presLayoutVars>
      </dgm:prSet>
      <dgm:spPr/>
      <dgm:t>
        <a:bodyPr/>
        <a:lstStyle/>
        <a:p>
          <a:endParaRPr lang="en-US"/>
        </a:p>
      </dgm:t>
    </dgm:pt>
  </dgm:ptLst>
  <dgm:cxnLst>
    <dgm:cxn modelId="{DC695AFF-AE74-4D20-B047-550F9CC7973A}" type="presOf" srcId="{1FFAB9DA-2A08-4DB8-9D35-0BB9F6F2EDC2}" destId="{5028C3B1-D0D5-4FC4-8C65-730277FAD2BA}" srcOrd="0" destOrd="0" presId="urn:microsoft.com/office/officeart/2005/8/layout/vList2"/>
    <dgm:cxn modelId="{4D91A7EA-F467-40F2-9B96-70535EDD7157}" srcId="{85AF7EE5-B043-4B12-8AA7-86898CB382DA}" destId="{7FBDD0AF-B99A-47C1-94DE-0488A115DC87}" srcOrd="6" destOrd="0" parTransId="{FB3B0D70-2F2E-4DCA-ACA7-EAFD2A50282D}" sibTransId="{0B04B724-7DDE-4479-8D48-8243F3862C84}"/>
    <dgm:cxn modelId="{0DAF3C99-F220-4A8D-A21C-32463B6BBA43}" type="presOf" srcId="{06F39DFC-4892-489E-9D63-EA24DDE2FB7A}" destId="{EF70F4DB-AEEC-4552-9161-BA37E4EF34EA}" srcOrd="0" destOrd="0" presId="urn:microsoft.com/office/officeart/2005/8/layout/vList2"/>
    <dgm:cxn modelId="{7656E63A-EBF6-4B25-86B5-7F09665488A0}" srcId="{85AF7EE5-B043-4B12-8AA7-86898CB382DA}" destId="{2AE48D27-77B5-472D-806B-8B3A28D31454}" srcOrd="7" destOrd="0" parTransId="{4651FE79-B1AE-4B58-881C-70FF889E7EBD}" sibTransId="{24BB9962-6158-45A0-8E32-F5D66E3611E0}"/>
    <dgm:cxn modelId="{4ED42B62-4F33-402D-A51D-6037CB8A0F26}" type="presOf" srcId="{85AF7EE5-B043-4B12-8AA7-86898CB382DA}" destId="{9EFE9059-E316-4596-ADBE-1C79138E2B0B}" srcOrd="0" destOrd="0" presId="urn:microsoft.com/office/officeart/2005/8/layout/vList2"/>
    <dgm:cxn modelId="{F9EC36B9-6113-4F91-BCD2-68A54903C6C8}" srcId="{85AF7EE5-B043-4B12-8AA7-86898CB382DA}" destId="{C388C60C-8691-4F02-9F22-BFDD01E38545}" srcOrd="3" destOrd="0" parTransId="{6212FFA2-D999-456F-8163-40B04B190E03}" sibTransId="{E73C35A0-A57E-4EE7-A787-C73857323714}"/>
    <dgm:cxn modelId="{504B5FAB-4BAF-49E1-8212-4FCA9BFCC826}" srcId="{85AF7EE5-B043-4B12-8AA7-86898CB382DA}" destId="{06F39DFC-4892-489E-9D63-EA24DDE2FB7A}" srcOrd="5" destOrd="0" parTransId="{0EA5BD11-8181-4C09-8B58-B1F7DA239713}" sibTransId="{4ACE6FC0-2F9C-4906-8DB2-7A348751E629}"/>
    <dgm:cxn modelId="{27EF34C2-51CF-40B9-A2AB-8FACA197B2D1}" type="presOf" srcId="{7FBDD0AF-B99A-47C1-94DE-0488A115DC87}" destId="{1963793E-D860-41A5-94D4-D3E354DEF980}" srcOrd="0" destOrd="0" presId="urn:microsoft.com/office/officeart/2005/8/layout/vList2"/>
    <dgm:cxn modelId="{A6FECFED-A17B-4ED5-BEBD-915604AF2697}" type="presOf" srcId="{7C6DA60D-9A12-49BE-B780-89712C9A2036}" destId="{6144313B-59F4-446C-8818-21D8DC83CCEC}" srcOrd="0" destOrd="0" presId="urn:microsoft.com/office/officeart/2005/8/layout/vList2"/>
    <dgm:cxn modelId="{062EC3B8-BD8F-49AC-AC64-AF1CE183AD98}" srcId="{85AF7EE5-B043-4B12-8AA7-86898CB382DA}" destId="{1FFAB9DA-2A08-4DB8-9D35-0BB9F6F2EDC2}" srcOrd="2" destOrd="0" parTransId="{4A499790-1EE5-4FD7-B374-4C198CA4F952}" sibTransId="{991E1028-3245-4085-B26A-9EAA37AAAD9F}"/>
    <dgm:cxn modelId="{4A831EA2-FB7D-4C83-BE95-F00F4FE0C8ED}" srcId="{85AF7EE5-B043-4B12-8AA7-86898CB382DA}" destId="{AC2571AF-6879-4724-8B4E-9E6CA0D7C12B}" srcOrd="1" destOrd="0" parTransId="{B45A5923-84C9-482E-982E-4618C5AF0CBE}" sibTransId="{7FA8FEF9-7116-4A30-9CC3-55AB59FA75B3}"/>
    <dgm:cxn modelId="{65E6F115-5103-48CB-9A1A-F9A814D0BB60}" type="presOf" srcId="{C388C60C-8691-4F02-9F22-BFDD01E38545}" destId="{481B8D66-21BE-4E85-A917-08099BD6402C}" srcOrd="0" destOrd="0" presId="urn:microsoft.com/office/officeart/2005/8/layout/vList2"/>
    <dgm:cxn modelId="{24A6128C-93F2-4269-BCB2-FDA2878C8FFB}" srcId="{85AF7EE5-B043-4B12-8AA7-86898CB382DA}" destId="{7C6DA60D-9A12-49BE-B780-89712C9A2036}" srcOrd="4" destOrd="0" parTransId="{C328D29D-A052-4C61-A0B5-DB9C6CB550DE}" sibTransId="{40B805C8-2E47-4F78-A407-D538CC6B8EA5}"/>
    <dgm:cxn modelId="{8B8F6F98-37D0-449D-A3C0-785ACFA6F0ED}" type="presOf" srcId="{17AB6DB7-C44D-4721-9DFD-6AF5593CB693}" destId="{537370C8-23B1-49AB-915E-56F60303AE2B}" srcOrd="0" destOrd="0" presId="urn:microsoft.com/office/officeart/2005/8/layout/vList2"/>
    <dgm:cxn modelId="{4EF774EB-50E7-4DB7-88E2-EB2A9341B4FB}" type="presOf" srcId="{2AE48D27-77B5-472D-806B-8B3A28D31454}" destId="{BADCCE5B-F13E-492D-B547-C4E2EFC90FCC}" srcOrd="0" destOrd="0" presId="urn:microsoft.com/office/officeart/2005/8/layout/vList2"/>
    <dgm:cxn modelId="{728EE509-8130-4DA1-9743-0C33683899EB}" type="presOf" srcId="{AC2571AF-6879-4724-8B4E-9E6CA0D7C12B}" destId="{E794C348-BA5E-414D-9FE2-D76AE82D5CD4}" srcOrd="0" destOrd="0" presId="urn:microsoft.com/office/officeart/2005/8/layout/vList2"/>
    <dgm:cxn modelId="{C6FFB65F-B802-4E45-8DBE-4287BB006BA5}" srcId="{85AF7EE5-B043-4B12-8AA7-86898CB382DA}" destId="{17AB6DB7-C44D-4721-9DFD-6AF5593CB693}" srcOrd="0" destOrd="0" parTransId="{2F09CA4B-08B4-4F51-98B8-FC30803456D2}" sibTransId="{C2714887-251A-425D-B1B7-F6A042BD56EF}"/>
    <dgm:cxn modelId="{DA73722E-917A-4A69-9811-B085678D4AA2}" type="presParOf" srcId="{9EFE9059-E316-4596-ADBE-1C79138E2B0B}" destId="{537370C8-23B1-49AB-915E-56F60303AE2B}" srcOrd="0" destOrd="0" presId="urn:microsoft.com/office/officeart/2005/8/layout/vList2"/>
    <dgm:cxn modelId="{A922BF92-B47A-448A-807A-816C41457A25}" type="presParOf" srcId="{9EFE9059-E316-4596-ADBE-1C79138E2B0B}" destId="{17676C29-A7FA-4F58-986C-F9DB3FE6F570}" srcOrd="1" destOrd="0" presId="urn:microsoft.com/office/officeart/2005/8/layout/vList2"/>
    <dgm:cxn modelId="{3239929F-1C47-4C9D-9B0B-E610D1A3F45D}" type="presParOf" srcId="{9EFE9059-E316-4596-ADBE-1C79138E2B0B}" destId="{E794C348-BA5E-414D-9FE2-D76AE82D5CD4}" srcOrd="2" destOrd="0" presId="urn:microsoft.com/office/officeart/2005/8/layout/vList2"/>
    <dgm:cxn modelId="{4C3ED60A-66AF-43C1-A6D8-D9F488B43FFD}" type="presParOf" srcId="{9EFE9059-E316-4596-ADBE-1C79138E2B0B}" destId="{3D69D62C-200B-47C8-9F63-9E4493CE7441}" srcOrd="3" destOrd="0" presId="urn:microsoft.com/office/officeart/2005/8/layout/vList2"/>
    <dgm:cxn modelId="{2D846B55-8677-4BF7-AEF8-85106A66A811}" type="presParOf" srcId="{9EFE9059-E316-4596-ADBE-1C79138E2B0B}" destId="{5028C3B1-D0D5-4FC4-8C65-730277FAD2BA}" srcOrd="4" destOrd="0" presId="urn:microsoft.com/office/officeart/2005/8/layout/vList2"/>
    <dgm:cxn modelId="{C3DED32F-55EC-4219-98D0-2BDF31474E48}" type="presParOf" srcId="{9EFE9059-E316-4596-ADBE-1C79138E2B0B}" destId="{5D62D5A3-17AE-4CA6-BE0C-1B5C17BE1343}" srcOrd="5" destOrd="0" presId="urn:microsoft.com/office/officeart/2005/8/layout/vList2"/>
    <dgm:cxn modelId="{64877368-4D6B-439A-977B-C2D37BAD2048}" type="presParOf" srcId="{9EFE9059-E316-4596-ADBE-1C79138E2B0B}" destId="{481B8D66-21BE-4E85-A917-08099BD6402C}" srcOrd="6" destOrd="0" presId="urn:microsoft.com/office/officeart/2005/8/layout/vList2"/>
    <dgm:cxn modelId="{417AB397-2F76-4695-9A56-29F9003D80AE}" type="presParOf" srcId="{9EFE9059-E316-4596-ADBE-1C79138E2B0B}" destId="{FB7F1CF7-0A02-4B2D-A5DD-83BE5154287B}" srcOrd="7" destOrd="0" presId="urn:microsoft.com/office/officeart/2005/8/layout/vList2"/>
    <dgm:cxn modelId="{23086711-6D68-43B7-86F8-569EC2EF7A43}" type="presParOf" srcId="{9EFE9059-E316-4596-ADBE-1C79138E2B0B}" destId="{6144313B-59F4-446C-8818-21D8DC83CCEC}" srcOrd="8" destOrd="0" presId="urn:microsoft.com/office/officeart/2005/8/layout/vList2"/>
    <dgm:cxn modelId="{D5DD697D-1822-464E-A4B7-6BD863BCAF04}" type="presParOf" srcId="{9EFE9059-E316-4596-ADBE-1C79138E2B0B}" destId="{073A8E86-905A-472F-9BD6-B3B21F90CDF0}" srcOrd="9" destOrd="0" presId="urn:microsoft.com/office/officeart/2005/8/layout/vList2"/>
    <dgm:cxn modelId="{08F6152E-F7D8-401A-8DAE-0C78B89B6532}" type="presParOf" srcId="{9EFE9059-E316-4596-ADBE-1C79138E2B0B}" destId="{EF70F4DB-AEEC-4552-9161-BA37E4EF34EA}" srcOrd="10" destOrd="0" presId="urn:microsoft.com/office/officeart/2005/8/layout/vList2"/>
    <dgm:cxn modelId="{3CB1311B-362F-4193-88E9-457CC03F9D80}" type="presParOf" srcId="{9EFE9059-E316-4596-ADBE-1C79138E2B0B}" destId="{9A8C9312-DE31-4F64-B79B-2DB0422AAB78}" srcOrd="11" destOrd="0" presId="urn:microsoft.com/office/officeart/2005/8/layout/vList2"/>
    <dgm:cxn modelId="{DC20FD48-CD73-4A39-9722-DA12F73048C4}" type="presParOf" srcId="{9EFE9059-E316-4596-ADBE-1C79138E2B0B}" destId="{1963793E-D860-41A5-94D4-D3E354DEF980}" srcOrd="12" destOrd="0" presId="urn:microsoft.com/office/officeart/2005/8/layout/vList2"/>
    <dgm:cxn modelId="{E5C23453-CEBA-46DB-8D44-94F8EFB9F5E8}" type="presParOf" srcId="{9EFE9059-E316-4596-ADBE-1C79138E2B0B}" destId="{327969E0-6F60-4F6E-B502-B3FEFD506874}" srcOrd="13" destOrd="0" presId="urn:microsoft.com/office/officeart/2005/8/layout/vList2"/>
    <dgm:cxn modelId="{159A5543-031C-4455-AC14-955633365046}" type="presParOf" srcId="{9EFE9059-E316-4596-ADBE-1C79138E2B0B}" destId="{BADCCE5B-F13E-492D-B547-C4E2EFC90FCC}"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A380E-CABA-4361-98C2-29D88C7993B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34C2510-F71F-4A88-B0FD-20E0CE57AB43}">
      <dgm:prSet/>
      <dgm:spPr/>
      <dgm:t>
        <a:bodyPr/>
        <a:lstStyle/>
        <a:p>
          <a:r>
            <a:rPr lang="en-029" dirty="0"/>
            <a:t>Despite initial enthusiasm, many students fall off in their performance in the virtual learning format</a:t>
          </a:r>
          <a:endParaRPr lang="en-US" dirty="0"/>
        </a:p>
      </dgm:t>
    </dgm:pt>
    <dgm:pt modelId="{CB0A84EB-CC3C-4199-9AC0-F1A365F197A3}" type="parTrans" cxnId="{B112DFC7-FACC-45CD-BF4B-B30DAE3CDE59}">
      <dgm:prSet/>
      <dgm:spPr/>
      <dgm:t>
        <a:bodyPr/>
        <a:lstStyle/>
        <a:p>
          <a:endParaRPr lang="en-US"/>
        </a:p>
      </dgm:t>
    </dgm:pt>
    <dgm:pt modelId="{5C44B04B-B82A-4E5F-8307-2C48EA1F80D1}" type="sibTrans" cxnId="{B112DFC7-FACC-45CD-BF4B-B30DAE3CDE59}">
      <dgm:prSet/>
      <dgm:spPr/>
      <dgm:t>
        <a:bodyPr/>
        <a:lstStyle/>
        <a:p>
          <a:endParaRPr lang="en-US"/>
        </a:p>
      </dgm:t>
    </dgm:pt>
    <dgm:pt modelId="{A8B08745-83A7-41B6-A3A3-8E99AD9969F8}">
      <dgm:prSet/>
      <dgm:spPr/>
      <dgm:t>
        <a:bodyPr/>
        <a:lstStyle/>
        <a:p>
          <a:r>
            <a:rPr lang="en-029" dirty="0"/>
            <a:t>MAJOR Distractions –</a:t>
          </a:r>
          <a:endParaRPr lang="en-US" dirty="0"/>
        </a:p>
      </dgm:t>
    </dgm:pt>
    <dgm:pt modelId="{C03F93E9-627B-4117-8373-A5DDDA571282}" type="parTrans" cxnId="{B2E05913-9852-4B3B-9A97-58097B691CDE}">
      <dgm:prSet/>
      <dgm:spPr/>
      <dgm:t>
        <a:bodyPr/>
        <a:lstStyle/>
        <a:p>
          <a:endParaRPr lang="en-US"/>
        </a:p>
      </dgm:t>
    </dgm:pt>
    <dgm:pt modelId="{397CAA1C-5A45-4BEC-9637-B827F5585E40}" type="sibTrans" cxnId="{B2E05913-9852-4B3B-9A97-58097B691CDE}">
      <dgm:prSet/>
      <dgm:spPr/>
      <dgm:t>
        <a:bodyPr/>
        <a:lstStyle/>
        <a:p>
          <a:endParaRPr lang="en-US"/>
        </a:p>
      </dgm:t>
    </dgm:pt>
    <dgm:pt modelId="{1E5C76A4-AF74-4135-AF3F-3225C5F9A59E}">
      <dgm:prSet/>
      <dgm:spPr/>
      <dgm:t>
        <a:bodyPr/>
        <a:lstStyle/>
        <a:p>
          <a:r>
            <a:rPr lang="en-029"/>
            <a:t>They are working from HOME</a:t>
          </a:r>
          <a:endParaRPr lang="en-US"/>
        </a:p>
      </dgm:t>
    </dgm:pt>
    <dgm:pt modelId="{ADA4DEDC-70FB-4C37-A0E3-EFEF513A6290}" type="parTrans" cxnId="{624F33AD-E882-4FB0-8F99-0B25463B1FA0}">
      <dgm:prSet/>
      <dgm:spPr/>
      <dgm:t>
        <a:bodyPr/>
        <a:lstStyle/>
        <a:p>
          <a:endParaRPr lang="en-US"/>
        </a:p>
      </dgm:t>
    </dgm:pt>
    <dgm:pt modelId="{2471C5E7-2B2A-4DEE-A7D5-79CC9EF95C8D}" type="sibTrans" cxnId="{624F33AD-E882-4FB0-8F99-0B25463B1FA0}">
      <dgm:prSet/>
      <dgm:spPr/>
      <dgm:t>
        <a:bodyPr/>
        <a:lstStyle/>
        <a:p>
          <a:endParaRPr lang="en-US"/>
        </a:p>
      </dgm:t>
    </dgm:pt>
    <dgm:pt modelId="{72C1ADC8-58F7-490B-ABC1-DE35C99B487A}">
      <dgm:prSet/>
      <dgm:spPr/>
      <dgm:t>
        <a:bodyPr/>
        <a:lstStyle/>
        <a:p>
          <a:r>
            <a:rPr lang="en-029" dirty="0"/>
            <a:t>They are other devices, activities</a:t>
          </a:r>
          <a:endParaRPr lang="en-US" dirty="0"/>
        </a:p>
      </dgm:t>
    </dgm:pt>
    <dgm:pt modelId="{DE29EB91-4346-4501-B9DB-0BE644EEA43D}" type="parTrans" cxnId="{A6F1A3EA-A856-423C-9C2A-C211BDFFE5C0}">
      <dgm:prSet/>
      <dgm:spPr/>
      <dgm:t>
        <a:bodyPr/>
        <a:lstStyle/>
        <a:p>
          <a:endParaRPr lang="en-US"/>
        </a:p>
      </dgm:t>
    </dgm:pt>
    <dgm:pt modelId="{53338064-E371-48EF-8B17-1E05DD4DD784}" type="sibTrans" cxnId="{A6F1A3EA-A856-423C-9C2A-C211BDFFE5C0}">
      <dgm:prSet/>
      <dgm:spPr/>
      <dgm:t>
        <a:bodyPr/>
        <a:lstStyle/>
        <a:p>
          <a:endParaRPr lang="en-US"/>
        </a:p>
      </dgm:t>
    </dgm:pt>
    <dgm:pt modelId="{559AF8B7-8EB5-4EDF-B3E9-5B559DF6E6F8}">
      <dgm:prSet/>
      <dgm:spPr/>
      <dgm:t>
        <a:bodyPr/>
        <a:lstStyle/>
        <a:p>
          <a:r>
            <a:rPr lang="en-029"/>
            <a:t>They are being CALLED out to WORK. </a:t>
          </a:r>
          <a:endParaRPr lang="en-US"/>
        </a:p>
      </dgm:t>
    </dgm:pt>
    <dgm:pt modelId="{53DE3842-0FA7-488F-B089-B52A63313CEC}" type="parTrans" cxnId="{7DB5219B-D352-459D-9505-1DE1AE6DD1A0}">
      <dgm:prSet/>
      <dgm:spPr/>
      <dgm:t>
        <a:bodyPr/>
        <a:lstStyle/>
        <a:p>
          <a:endParaRPr lang="en-US"/>
        </a:p>
      </dgm:t>
    </dgm:pt>
    <dgm:pt modelId="{58EE4A6C-A1F0-4D4B-92A0-4DF560D83E59}" type="sibTrans" cxnId="{7DB5219B-D352-459D-9505-1DE1AE6DD1A0}">
      <dgm:prSet/>
      <dgm:spPr/>
      <dgm:t>
        <a:bodyPr/>
        <a:lstStyle/>
        <a:p>
          <a:endParaRPr lang="en-US"/>
        </a:p>
      </dgm:t>
    </dgm:pt>
    <dgm:pt modelId="{C1E643DB-D6EA-4F9A-A030-5E41E8DAB7A2}">
      <dgm:prSet/>
      <dgm:spPr/>
      <dgm:t>
        <a:bodyPr/>
        <a:lstStyle/>
        <a:p>
          <a:r>
            <a:rPr lang="en-029" dirty="0"/>
            <a:t>POOR Mathematics and English Skills</a:t>
          </a:r>
          <a:endParaRPr lang="en-US" dirty="0"/>
        </a:p>
      </dgm:t>
    </dgm:pt>
    <dgm:pt modelId="{3BCFAE5F-68F9-491C-AFC6-17FD661403BA}" type="parTrans" cxnId="{B6BA5EB0-EF7A-4766-935D-2AC97CEA2D04}">
      <dgm:prSet/>
      <dgm:spPr/>
      <dgm:t>
        <a:bodyPr/>
        <a:lstStyle/>
        <a:p>
          <a:endParaRPr lang="en-US"/>
        </a:p>
      </dgm:t>
    </dgm:pt>
    <dgm:pt modelId="{28618700-8064-4C03-B325-F2CF24CE5953}" type="sibTrans" cxnId="{B6BA5EB0-EF7A-4766-935D-2AC97CEA2D04}">
      <dgm:prSet/>
      <dgm:spPr/>
      <dgm:t>
        <a:bodyPr/>
        <a:lstStyle/>
        <a:p>
          <a:endParaRPr lang="en-US"/>
        </a:p>
      </dgm:t>
    </dgm:pt>
    <dgm:pt modelId="{1F5CDA21-0016-43CB-A2F2-485FD1BB1EF5}">
      <dgm:prSet/>
      <dgm:spPr/>
      <dgm:t>
        <a:bodyPr/>
        <a:lstStyle/>
        <a:p>
          <a:r>
            <a:rPr lang="en-029"/>
            <a:t>This continues to be a problem</a:t>
          </a:r>
          <a:endParaRPr lang="en-US"/>
        </a:p>
      </dgm:t>
    </dgm:pt>
    <dgm:pt modelId="{9B77BC71-1033-4DE7-BC71-02C201673C31}" type="parTrans" cxnId="{A45B2AC9-31FF-4373-B474-9B852D48213B}">
      <dgm:prSet/>
      <dgm:spPr/>
      <dgm:t>
        <a:bodyPr/>
        <a:lstStyle/>
        <a:p>
          <a:endParaRPr lang="en-US"/>
        </a:p>
      </dgm:t>
    </dgm:pt>
    <dgm:pt modelId="{7F6F1E6D-A879-4FE5-AA3C-78679FD93BC6}" type="sibTrans" cxnId="{A45B2AC9-31FF-4373-B474-9B852D48213B}">
      <dgm:prSet/>
      <dgm:spPr/>
      <dgm:t>
        <a:bodyPr/>
        <a:lstStyle/>
        <a:p>
          <a:endParaRPr lang="en-US"/>
        </a:p>
      </dgm:t>
    </dgm:pt>
    <dgm:pt modelId="{9BE34672-9E26-4B40-B6EA-AC23AEE51D85}">
      <dgm:prSet/>
      <dgm:spPr/>
      <dgm:t>
        <a:bodyPr/>
        <a:lstStyle/>
        <a:p>
          <a:r>
            <a:rPr lang="en-029"/>
            <a:t>Sense of Entitlement – Poor attitude</a:t>
          </a:r>
          <a:endParaRPr lang="en-US"/>
        </a:p>
      </dgm:t>
    </dgm:pt>
    <dgm:pt modelId="{7BE9A53E-AF77-4B56-8A6B-E3F87BC0DEE2}" type="parTrans" cxnId="{F2F06461-E751-427F-BE10-1F14DBCB9A43}">
      <dgm:prSet/>
      <dgm:spPr/>
      <dgm:t>
        <a:bodyPr/>
        <a:lstStyle/>
        <a:p>
          <a:endParaRPr lang="en-US"/>
        </a:p>
      </dgm:t>
    </dgm:pt>
    <dgm:pt modelId="{8610401F-8841-421F-9109-065F485C8004}" type="sibTrans" cxnId="{F2F06461-E751-427F-BE10-1F14DBCB9A43}">
      <dgm:prSet/>
      <dgm:spPr/>
      <dgm:t>
        <a:bodyPr/>
        <a:lstStyle/>
        <a:p>
          <a:endParaRPr lang="en-US"/>
        </a:p>
      </dgm:t>
    </dgm:pt>
    <dgm:pt modelId="{383F7CB5-8112-4DAC-8BDF-AFB914EBD1F2}">
      <dgm:prSet/>
      <dgm:spPr/>
      <dgm:t>
        <a:bodyPr/>
        <a:lstStyle/>
        <a:p>
          <a:r>
            <a:rPr lang="en-029"/>
            <a:t>Especially at the UWI level </a:t>
          </a:r>
          <a:endParaRPr lang="en-US"/>
        </a:p>
      </dgm:t>
    </dgm:pt>
    <dgm:pt modelId="{E5B8022F-904D-41D5-AB6E-335433F163B0}" type="parTrans" cxnId="{9C8AE595-21A1-413A-8C90-BFC89800DF0A}">
      <dgm:prSet/>
      <dgm:spPr/>
      <dgm:t>
        <a:bodyPr/>
        <a:lstStyle/>
        <a:p>
          <a:endParaRPr lang="en-US"/>
        </a:p>
      </dgm:t>
    </dgm:pt>
    <dgm:pt modelId="{8A1DEB41-30C0-4DE4-9F75-AE20B3F7D3CE}" type="sibTrans" cxnId="{9C8AE595-21A1-413A-8C90-BFC89800DF0A}">
      <dgm:prSet/>
      <dgm:spPr/>
      <dgm:t>
        <a:bodyPr/>
        <a:lstStyle/>
        <a:p>
          <a:endParaRPr lang="en-US"/>
        </a:p>
      </dgm:t>
    </dgm:pt>
    <dgm:pt modelId="{AA9D0463-F25E-4832-B99B-738D8504CD76}">
      <dgm:prSet/>
      <dgm:spPr/>
      <dgm:t>
        <a:bodyPr/>
        <a:lstStyle/>
        <a:p>
          <a:r>
            <a:rPr lang="en-029" dirty="0"/>
            <a:t>Demanding changes (e.g., recordings) with no effort to work on their part</a:t>
          </a:r>
          <a:endParaRPr lang="en-US" dirty="0"/>
        </a:p>
      </dgm:t>
    </dgm:pt>
    <dgm:pt modelId="{48711F9B-3057-4C9F-ACE4-4C36194B9A85}" type="parTrans" cxnId="{ACA04D7D-D1C1-4440-9507-544BEFF735BE}">
      <dgm:prSet/>
      <dgm:spPr/>
      <dgm:t>
        <a:bodyPr/>
        <a:lstStyle/>
        <a:p>
          <a:endParaRPr lang="en-US"/>
        </a:p>
      </dgm:t>
    </dgm:pt>
    <dgm:pt modelId="{A1202F26-9DF3-4070-BDD1-EAB3BD0CB0F3}" type="sibTrans" cxnId="{ACA04D7D-D1C1-4440-9507-544BEFF735BE}">
      <dgm:prSet/>
      <dgm:spPr/>
      <dgm:t>
        <a:bodyPr/>
        <a:lstStyle/>
        <a:p>
          <a:endParaRPr lang="en-US"/>
        </a:p>
      </dgm:t>
    </dgm:pt>
    <dgm:pt modelId="{089AC931-B52C-42B9-97D5-C42426F23C4C}">
      <dgm:prSet/>
      <dgm:spPr/>
      <dgm:t>
        <a:bodyPr/>
        <a:lstStyle/>
        <a:p>
          <a:r>
            <a:rPr lang="en-029"/>
            <a:t>CHEATING and Plagiarism </a:t>
          </a:r>
          <a:endParaRPr lang="en-US"/>
        </a:p>
      </dgm:t>
    </dgm:pt>
    <dgm:pt modelId="{5A980D14-EC32-47A3-B3F6-755C5ED38EC8}" type="parTrans" cxnId="{82374943-E7B8-4333-BAC5-8A7C50E4C46D}">
      <dgm:prSet/>
      <dgm:spPr/>
      <dgm:t>
        <a:bodyPr/>
        <a:lstStyle/>
        <a:p>
          <a:endParaRPr lang="en-US"/>
        </a:p>
      </dgm:t>
    </dgm:pt>
    <dgm:pt modelId="{D7703CF1-22A7-4685-93DE-62AFFC108840}" type="sibTrans" cxnId="{82374943-E7B8-4333-BAC5-8A7C50E4C46D}">
      <dgm:prSet/>
      <dgm:spPr/>
      <dgm:t>
        <a:bodyPr/>
        <a:lstStyle/>
        <a:p>
          <a:endParaRPr lang="en-US"/>
        </a:p>
      </dgm:t>
    </dgm:pt>
    <dgm:pt modelId="{A97395DF-1246-48B7-8018-DBBD3E32C593}">
      <dgm:prSet/>
      <dgm:spPr/>
      <dgm:t>
        <a:bodyPr/>
        <a:lstStyle/>
        <a:p>
          <a:r>
            <a:rPr lang="en-029"/>
            <a:t>MAJOR issue – Students at CIMH can and will FACE expulsion if found cheating</a:t>
          </a:r>
          <a:endParaRPr lang="en-US"/>
        </a:p>
      </dgm:t>
    </dgm:pt>
    <dgm:pt modelId="{67ED62A7-F873-477D-9C0F-C97E4A5D2CD2}" type="parTrans" cxnId="{BE7550FC-2F94-4DD0-8D32-DD3E73170A52}">
      <dgm:prSet/>
      <dgm:spPr/>
      <dgm:t>
        <a:bodyPr/>
        <a:lstStyle/>
        <a:p>
          <a:endParaRPr lang="en-US"/>
        </a:p>
      </dgm:t>
    </dgm:pt>
    <dgm:pt modelId="{373CCFA7-5E2D-4BEB-8891-26EA7C022941}" type="sibTrans" cxnId="{BE7550FC-2F94-4DD0-8D32-DD3E73170A52}">
      <dgm:prSet/>
      <dgm:spPr/>
      <dgm:t>
        <a:bodyPr/>
        <a:lstStyle/>
        <a:p>
          <a:endParaRPr lang="en-US"/>
        </a:p>
      </dgm:t>
    </dgm:pt>
    <dgm:pt modelId="{47836F5A-9664-4366-8E03-D856B3B3478E}">
      <dgm:prSet/>
      <dgm:spPr/>
      <dgm:t>
        <a:bodyPr/>
        <a:lstStyle/>
        <a:p>
          <a:r>
            <a:rPr lang="en-029"/>
            <a:t>Lack of proper computer Software/ Hardware and internet access</a:t>
          </a:r>
          <a:endParaRPr lang="en-US"/>
        </a:p>
      </dgm:t>
    </dgm:pt>
    <dgm:pt modelId="{A816A82F-172D-419B-A7C6-42E5ABCBA41F}" type="parTrans" cxnId="{711FE505-EC59-4869-8617-0B77AF6EA143}">
      <dgm:prSet/>
      <dgm:spPr/>
      <dgm:t>
        <a:bodyPr/>
        <a:lstStyle/>
        <a:p>
          <a:endParaRPr lang="en-US"/>
        </a:p>
      </dgm:t>
    </dgm:pt>
    <dgm:pt modelId="{EA9D8E45-F8F7-455F-B1B4-AAB1DD9889C7}" type="sibTrans" cxnId="{711FE505-EC59-4869-8617-0B77AF6EA143}">
      <dgm:prSet/>
      <dgm:spPr/>
      <dgm:t>
        <a:bodyPr/>
        <a:lstStyle/>
        <a:p>
          <a:endParaRPr lang="en-US"/>
        </a:p>
      </dgm:t>
    </dgm:pt>
    <dgm:pt modelId="{A062FE4E-6744-4698-A6CC-A81FC70862F4}">
      <dgm:prSet/>
      <dgm:spPr/>
      <dgm:t>
        <a:bodyPr/>
        <a:lstStyle/>
        <a:p>
          <a:r>
            <a:rPr lang="en-029"/>
            <a:t>As many as two students per course have consistent issues </a:t>
          </a:r>
          <a:endParaRPr lang="en-US"/>
        </a:p>
      </dgm:t>
    </dgm:pt>
    <dgm:pt modelId="{F26DDC34-5CCC-4E85-9CB3-6B4516DDA2D7}" type="parTrans" cxnId="{D695F8CF-87EE-4C05-957A-149694F26333}">
      <dgm:prSet/>
      <dgm:spPr/>
      <dgm:t>
        <a:bodyPr/>
        <a:lstStyle/>
        <a:p>
          <a:endParaRPr lang="en-US"/>
        </a:p>
      </dgm:t>
    </dgm:pt>
    <dgm:pt modelId="{3CE27E0E-E525-4A44-95DA-68FE4CE76703}" type="sibTrans" cxnId="{D695F8CF-87EE-4C05-957A-149694F26333}">
      <dgm:prSet/>
      <dgm:spPr/>
      <dgm:t>
        <a:bodyPr/>
        <a:lstStyle/>
        <a:p>
          <a:endParaRPr lang="en-US"/>
        </a:p>
      </dgm:t>
    </dgm:pt>
    <dgm:pt modelId="{63DCFBFF-88FF-427D-8238-2D9935643C79}">
      <dgm:prSet/>
      <dgm:spPr/>
      <dgm:t>
        <a:bodyPr/>
        <a:lstStyle/>
        <a:p>
          <a:r>
            <a:rPr lang="en-029"/>
            <a:t>The COVID Factor</a:t>
          </a:r>
          <a:endParaRPr lang="en-US"/>
        </a:p>
      </dgm:t>
    </dgm:pt>
    <dgm:pt modelId="{09FF0726-3BD5-42E0-9142-6BBA465E8B8B}" type="parTrans" cxnId="{34D99790-E53F-4247-B19C-0825440A67B0}">
      <dgm:prSet/>
      <dgm:spPr/>
      <dgm:t>
        <a:bodyPr/>
        <a:lstStyle/>
        <a:p>
          <a:endParaRPr lang="en-US"/>
        </a:p>
      </dgm:t>
    </dgm:pt>
    <dgm:pt modelId="{336ECDCA-6DCA-485A-83A9-FC0F4C070946}" type="sibTrans" cxnId="{34D99790-E53F-4247-B19C-0825440A67B0}">
      <dgm:prSet/>
      <dgm:spPr/>
      <dgm:t>
        <a:bodyPr/>
        <a:lstStyle/>
        <a:p>
          <a:endParaRPr lang="en-US"/>
        </a:p>
      </dgm:t>
    </dgm:pt>
    <dgm:pt modelId="{DA77D72F-5A19-4D57-A0F3-28476E752117}">
      <dgm:prSet/>
      <dgm:spPr/>
      <dgm:t>
        <a:bodyPr/>
        <a:lstStyle/>
        <a:p>
          <a:r>
            <a:rPr lang="en-029" dirty="0"/>
            <a:t>Due to the COVID-19 pandemic, and with students working from home, they lack the maturity that is normally observed at this level of the University.</a:t>
          </a:r>
          <a:endParaRPr lang="en-US" dirty="0"/>
        </a:p>
      </dgm:t>
    </dgm:pt>
    <dgm:pt modelId="{CEFAD444-3B0D-40EE-B428-A72B17E19BCE}" type="parTrans" cxnId="{3A855D89-05D3-42E3-9C6B-D05F1CFBD28D}">
      <dgm:prSet/>
      <dgm:spPr/>
      <dgm:t>
        <a:bodyPr/>
        <a:lstStyle/>
        <a:p>
          <a:endParaRPr lang="en-US"/>
        </a:p>
      </dgm:t>
    </dgm:pt>
    <dgm:pt modelId="{826D1F62-B73D-4039-87CF-4F6893220DC5}" type="sibTrans" cxnId="{3A855D89-05D3-42E3-9C6B-D05F1CFBD28D}">
      <dgm:prSet/>
      <dgm:spPr/>
      <dgm:t>
        <a:bodyPr/>
        <a:lstStyle/>
        <a:p>
          <a:endParaRPr lang="en-US"/>
        </a:p>
      </dgm:t>
    </dgm:pt>
    <dgm:pt modelId="{F804F299-DCD8-426C-AE80-2D4A81D7DE5C}" type="pres">
      <dgm:prSet presAssocID="{4C3A380E-CABA-4361-98C2-29D88C7993B1}" presName="diagram" presStyleCnt="0">
        <dgm:presLayoutVars>
          <dgm:dir/>
          <dgm:resizeHandles val="exact"/>
        </dgm:presLayoutVars>
      </dgm:prSet>
      <dgm:spPr/>
      <dgm:t>
        <a:bodyPr/>
        <a:lstStyle/>
        <a:p>
          <a:endParaRPr lang="en-US"/>
        </a:p>
      </dgm:t>
    </dgm:pt>
    <dgm:pt modelId="{4F2C0A38-18F6-42F0-8920-B9B9E557A611}" type="pres">
      <dgm:prSet presAssocID="{334C2510-F71F-4A88-B0FD-20E0CE57AB43}" presName="node" presStyleLbl="node1" presStyleIdx="0" presStyleCnt="7">
        <dgm:presLayoutVars>
          <dgm:bulletEnabled val="1"/>
        </dgm:presLayoutVars>
      </dgm:prSet>
      <dgm:spPr/>
      <dgm:t>
        <a:bodyPr/>
        <a:lstStyle/>
        <a:p>
          <a:endParaRPr lang="en-US"/>
        </a:p>
      </dgm:t>
    </dgm:pt>
    <dgm:pt modelId="{23B0806A-122C-477A-9878-D20028938220}" type="pres">
      <dgm:prSet presAssocID="{5C44B04B-B82A-4E5F-8307-2C48EA1F80D1}" presName="sibTrans" presStyleCnt="0"/>
      <dgm:spPr/>
    </dgm:pt>
    <dgm:pt modelId="{64E8F288-92CB-42EE-8930-3718D36ED0B7}" type="pres">
      <dgm:prSet presAssocID="{A8B08745-83A7-41B6-A3A3-8E99AD9969F8}" presName="node" presStyleLbl="node1" presStyleIdx="1" presStyleCnt="7">
        <dgm:presLayoutVars>
          <dgm:bulletEnabled val="1"/>
        </dgm:presLayoutVars>
      </dgm:prSet>
      <dgm:spPr/>
      <dgm:t>
        <a:bodyPr/>
        <a:lstStyle/>
        <a:p>
          <a:endParaRPr lang="en-US"/>
        </a:p>
      </dgm:t>
    </dgm:pt>
    <dgm:pt modelId="{705B44B2-73FD-4FA9-B7BE-E9FCB857FF72}" type="pres">
      <dgm:prSet presAssocID="{397CAA1C-5A45-4BEC-9637-B827F5585E40}" presName="sibTrans" presStyleCnt="0"/>
      <dgm:spPr/>
    </dgm:pt>
    <dgm:pt modelId="{B5ACE32A-11AC-486A-963B-91DCE2DF0879}" type="pres">
      <dgm:prSet presAssocID="{C1E643DB-D6EA-4F9A-A030-5E41E8DAB7A2}" presName="node" presStyleLbl="node1" presStyleIdx="2" presStyleCnt="7">
        <dgm:presLayoutVars>
          <dgm:bulletEnabled val="1"/>
        </dgm:presLayoutVars>
      </dgm:prSet>
      <dgm:spPr/>
      <dgm:t>
        <a:bodyPr/>
        <a:lstStyle/>
        <a:p>
          <a:endParaRPr lang="en-US"/>
        </a:p>
      </dgm:t>
    </dgm:pt>
    <dgm:pt modelId="{02D03D0A-C50C-4BB8-AA4D-CCE06EE496F6}" type="pres">
      <dgm:prSet presAssocID="{28618700-8064-4C03-B325-F2CF24CE5953}" presName="sibTrans" presStyleCnt="0"/>
      <dgm:spPr/>
    </dgm:pt>
    <dgm:pt modelId="{73ACC3E7-21FE-4E98-8D9D-ADC199FC1F60}" type="pres">
      <dgm:prSet presAssocID="{9BE34672-9E26-4B40-B6EA-AC23AEE51D85}" presName="node" presStyleLbl="node1" presStyleIdx="3" presStyleCnt="7">
        <dgm:presLayoutVars>
          <dgm:bulletEnabled val="1"/>
        </dgm:presLayoutVars>
      </dgm:prSet>
      <dgm:spPr/>
      <dgm:t>
        <a:bodyPr/>
        <a:lstStyle/>
        <a:p>
          <a:endParaRPr lang="en-US"/>
        </a:p>
      </dgm:t>
    </dgm:pt>
    <dgm:pt modelId="{CEBD77F2-CE9C-42D7-ABF3-FE3C7F15F8B5}" type="pres">
      <dgm:prSet presAssocID="{8610401F-8841-421F-9109-065F485C8004}" presName="sibTrans" presStyleCnt="0"/>
      <dgm:spPr/>
    </dgm:pt>
    <dgm:pt modelId="{3276DFA4-93AD-403B-B274-B4BDE1564C12}" type="pres">
      <dgm:prSet presAssocID="{089AC931-B52C-42B9-97D5-C42426F23C4C}" presName="node" presStyleLbl="node1" presStyleIdx="4" presStyleCnt="7">
        <dgm:presLayoutVars>
          <dgm:bulletEnabled val="1"/>
        </dgm:presLayoutVars>
      </dgm:prSet>
      <dgm:spPr/>
      <dgm:t>
        <a:bodyPr/>
        <a:lstStyle/>
        <a:p>
          <a:endParaRPr lang="en-US"/>
        </a:p>
      </dgm:t>
    </dgm:pt>
    <dgm:pt modelId="{C0538EA5-257C-4993-8D22-2D64E359DB06}" type="pres">
      <dgm:prSet presAssocID="{D7703CF1-22A7-4685-93DE-62AFFC108840}" presName="sibTrans" presStyleCnt="0"/>
      <dgm:spPr/>
    </dgm:pt>
    <dgm:pt modelId="{82B8E590-DEBC-49F1-A51A-1F490283D869}" type="pres">
      <dgm:prSet presAssocID="{47836F5A-9664-4366-8E03-D856B3B3478E}" presName="node" presStyleLbl="node1" presStyleIdx="5" presStyleCnt="7">
        <dgm:presLayoutVars>
          <dgm:bulletEnabled val="1"/>
        </dgm:presLayoutVars>
      </dgm:prSet>
      <dgm:spPr/>
      <dgm:t>
        <a:bodyPr/>
        <a:lstStyle/>
        <a:p>
          <a:endParaRPr lang="en-US"/>
        </a:p>
      </dgm:t>
    </dgm:pt>
    <dgm:pt modelId="{FA0E7D9F-2FA8-4D57-A238-D532D92BE207}" type="pres">
      <dgm:prSet presAssocID="{EA9D8E45-F8F7-455F-B1B4-AAB1DD9889C7}" presName="sibTrans" presStyleCnt="0"/>
      <dgm:spPr/>
    </dgm:pt>
    <dgm:pt modelId="{9EAEEE7E-1000-4759-980F-03819EB6EC21}" type="pres">
      <dgm:prSet presAssocID="{63DCFBFF-88FF-427D-8238-2D9935643C79}" presName="node" presStyleLbl="node1" presStyleIdx="6" presStyleCnt="7">
        <dgm:presLayoutVars>
          <dgm:bulletEnabled val="1"/>
        </dgm:presLayoutVars>
      </dgm:prSet>
      <dgm:spPr/>
      <dgm:t>
        <a:bodyPr/>
        <a:lstStyle/>
        <a:p>
          <a:endParaRPr lang="en-US"/>
        </a:p>
      </dgm:t>
    </dgm:pt>
  </dgm:ptLst>
  <dgm:cxnLst>
    <dgm:cxn modelId="{ACA04D7D-D1C1-4440-9507-544BEFF735BE}" srcId="{9BE34672-9E26-4B40-B6EA-AC23AEE51D85}" destId="{AA9D0463-F25E-4832-B99B-738D8504CD76}" srcOrd="1" destOrd="0" parTransId="{48711F9B-3057-4C9F-ACE4-4C36194B9A85}" sibTransId="{A1202F26-9DF3-4070-BDD1-EAB3BD0CB0F3}"/>
    <dgm:cxn modelId="{B112DFC7-FACC-45CD-BF4B-B30DAE3CDE59}" srcId="{4C3A380E-CABA-4361-98C2-29D88C7993B1}" destId="{334C2510-F71F-4A88-B0FD-20E0CE57AB43}" srcOrd="0" destOrd="0" parTransId="{CB0A84EB-CC3C-4199-9AC0-F1A365F197A3}" sibTransId="{5C44B04B-B82A-4E5F-8307-2C48EA1F80D1}"/>
    <dgm:cxn modelId="{9507DD85-CD24-4DE6-AB83-CF0E23A2D9D4}" type="presOf" srcId="{AA9D0463-F25E-4832-B99B-738D8504CD76}" destId="{73ACC3E7-21FE-4E98-8D9D-ADC199FC1F60}" srcOrd="0" destOrd="2" presId="urn:microsoft.com/office/officeart/2005/8/layout/default#1"/>
    <dgm:cxn modelId="{B272A439-E300-425C-B517-7442C9B132BD}" type="presOf" srcId="{334C2510-F71F-4A88-B0FD-20E0CE57AB43}" destId="{4F2C0A38-18F6-42F0-8920-B9B9E557A611}" srcOrd="0" destOrd="0" presId="urn:microsoft.com/office/officeart/2005/8/layout/default#1"/>
    <dgm:cxn modelId="{7DB5219B-D352-459D-9505-1DE1AE6DD1A0}" srcId="{A8B08745-83A7-41B6-A3A3-8E99AD9969F8}" destId="{559AF8B7-8EB5-4EDF-B3E9-5B559DF6E6F8}" srcOrd="2" destOrd="0" parTransId="{53DE3842-0FA7-488F-B089-B52A63313CEC}" sibTransId="{58EE4A6C-A1F0-4D4B-92A0-4DF560D83E59}"/>
    <dgm:cxn modelId="{F2F06461-E751-427F-BE10-1F14DBCB9A43}" srcId="{4C3A380E-CABA-4361-98C2-29D88C7993B1}" destId="{9BE34672-9E26-4B40-B6EA-AC23AEE51D85}" srcOrd="3" destOrd="0" parTransId="{7BE9A53E-AF77-4B56-8A6B-E3F87BC0DEE2}" sibTransId="{8610401F-8841-421F-9109-065F485C8004}"/>
    <dgm:cxn modelId="{7E56BACB-07F6-4430-8FE7-2E2304552D77}" type="presOf" srcId="{A062FE4E-6744-4698-A6CC-A81FC70862F4}" destId="{82B8E590-DEBC-49F1-A51A-1F490283D869}" srcOrd="0" destOrd="1" presId="urn:microsoft.com/office/officeart/2005/8/layout/default#1"/>
    <dgm:cxn modelId="{9C8AE595-21A1-413A-8C90-BFC89800DF0A}" srcId="{9BE34672-9E26-4B40-B6EA-AC23AEE51D85}" destId="{383F7CB5-8112-4DAC-8BDF-AFB914EBD1F2}" srcOrd="0" destOrd="0" parTransId="{E5B8022F-904D-41D5-AB6E-335433F163B0}" sibTransId="{8A1DEB41-30C0-4DE4-9F75-AE20B3F7D3CE}"/>
    <dgm:cxn modelId="{5F54119F-62E3-40D5-BA20-6755C2D00701}" type="presOf" srcId="{A8B08745-83A7-41B6-A3A3-8E99AD9969F8}" destId="{64E8F288-92CB-42EE-8930-3718D36ED0B7}" srcOrd="0" destOrd="0" presId="urn:microsoft.com/office/officeart/2005/8/layout/default#1"/>
    <dgm:cxn modelId="{BE7550FC-2F94-4DD0-8D32-DD3E73170A52}" srcId="{089AC931-B52C-42B9-97D5-C42426F23C4C}" destId="{A97395DF-1246-48B7-8018-DBBD3E32C593}" srcOrd="0" destOrd="0" parTransId="{67ED62A7-F873-477D-9C0F-C97E4A5D2CD2}" sibTransId="{373CCFA7-5E2D-4BEB-8891-26EA7C022941}"/>
    <dgm:cxn modelId="{372D89FA-6450-4DBB-98CF-8C1E1A3B6A37}" type="presOf" srcId="{9BE34672-9E26-4B40-B6EA-AC23AEE51D85}" destId="{73ACC3E7-21FE-4E98-8D9D-ADC199FC1F60}" srcOrd="0" destOrd="0" presId="urn:microsoft.com/office/officeart/2005/8/layout/default#1"/>
    <dgm:cxn modelId="{84806EF0-6EFD-431C-97EC-F9277E30609F}" type="presOf" srcId="{1E5C76A4-AF74-4135-AF3F-3225C5F9A59E}" destId="{64E8F288-92CB-42EE-8930-3718D36ED0B7}" srcOrd="0" destOrd="1" presId="urn:microsoft.com/office/officeart/2005/8/layout/default#1"/>
    <dgm:cxn modelId="{481D73F6-790E-48A2-ABD8-A67656884B42}" type="presOf" srcId="{089AC931-B52C-42B9-97D5-C42426F23C4C}" destId="{3276DFA4-93AD-403B-B274-B4BDE1564C12}" srcOrd="0" destOrd="0" presId="urn:microsoft.com/office/officeart/2005/8/layout/default#1"/>
    <dgm:cxn modelId="{3E04ABD8-659D-4239-93B6-DE17D180CBE7}" type="presOf" srcId="{A97395DF-1246-48B7-8018-DBBD3E32C593}" destId="{3276DFA4-93AD-403B-B274-B4BDE1564C12}" srcOrd="0" destOrd="1" presId="urn:microsoft.com/office/officeart/2005/8/layout/default#1"/>
    <dgm:cxn modelId="{E4437FEC-EAAA-46CE-9929-2BD5DB2E536E}" type="presOf" srcId="{DA77D72F-5A19-4D57-A0F3-28476E752117}" destId="{9EAEEE7E-1000-4759-980F-03819EB6EC21}" srcOrd="0" destOrd="1" presId="urn:microsoft.com/office/officeart/2005/8/layout/default#1"/>
    <dgm:cxn modelId="{EE2DEDAF-3CFC-4C5D-B6AC-3B67943A8436}" type="presOf" srcId="{47836F5A-9664-4366-8E03-D856B3B3478E}" destId="{82B8E590-DEBC-49F1-A51A-1F490283D869}" srcOrd="0" destOrd="0" presId="urn:microsoft.com/office/officeart/2005/8/layout/default#1"/>
    <dgm:cxn modelId="{A6F1A3EA-A856-423C-9C2A-C211BDFFE5C0}" srcId="{A8B08745-83A7-41B6-A3A3-8E99AD9969F8}" destId="{72C1ADC8-58F7-490B-ABC1-DE35C99B487A}" srcOrd="1" destOrd="0" parTransId="{DE29EB91-4346-4501-B9DB-0BE644EEA43D}" sibTransId="{53338064-E371-48EF-8B17-1E05DD4DD784}"/>
    <dgm:cxn modelId="{00C61C2B-1934-4E5E-9432-0E103419BF25}" type="presOf" srcId="{383F7CB5-8112-4DAC-8BDF-AFB914EBD1F2}" destId="{73ACC3E7-21FE-4E98-8D9D-ADC199FC1F60}" srcOrd="0" destOrd="1" presId="urn:microsoft.com/office/officeart/2005/8/layout/default#1"/>
    <dgm:cxn modelId="{1B6A5630-2166-4FDF-BF3C-DD7CF0317E7D}" type="presOf" srcId="{72C1ADC8-58F7-490B-ABC1-DE35C99B487A}" destId="{64E8F288-92CB-42EE-8930-3718D36ED0B7}" srcOrd="0" destOrd="2" presId="urn:microsoft.com/office/officeart/2005/8/layout/default#1"/>
    <dgm:cxn modelId="{62D28777-5987-445C-8D97-82F4AE518C80}" type="presOf" srcId="{C1E643DB-D6EA-4F9A-A030-5E41E8DAB7A2}" destId="{B5ACE32A-11AC-486A-963B-91DCE2DF0879}" srcOrd="0" destOrd="0" presId="urn:microsoft.com/office/officeart/2005/8/layout/default#1"/>
    <dgm:cxn modelId="{34D99790-E53F-4247-B19C-0825440A67B0}" srcId="{4C3A380E-CABA-4361-98C2-29D88C7993B1}" destId="{63DCFBFF-88FF-427D-8238-2D9935643C79}" srcOrd="6" destOrd="0" parTransId="{09FF0726-3BD5-42E0-9142-6BBA465E8B8B}" sibTransId="{336ECDCA-6DCA-485A-83A9-FC0F4C070946}"/>
    <dgm:cxn modelId="{0EFA74BA-D49B-4202-845A-990705C4A989}" type="presOf" srcId="{63DCFBFF-88FF-427D-8238-2D9935643C79}" destId="{9EAEEE7E-1000-4759-980F-03819EB6EC21}" srcOrd="0" destOrd="0" presId="urn:microsoft.com/office/officeart/2005/8/layout/default#1"/>
    <dgm:cxn modelId="{D695F8CF-87EE-4C05-957A-149694F26333}" srcId="{47836F5A-9664-4366-8E03-D856B3B3478E}" destId="{A062FE4E-6744-4698-A6CC-A81FC70862F4}" srcOrd="0" destOrd="0" parTransId="{F26DDC34-5CCC-4E85-9CB3-6B4516DDA2D7}" sibTransId="{3CE27E0E-E525-4A44-95DA-68FE4CE76703}"/>
    <dgm:cxn modelId="{25CF1A21-0BC1-4065-BB9D-A552A2617515}" type="presOf" srcId="{559AF8B7-8EB5-4EDF-B3E9-5B559DF6E6F8}" destId="{64E8F288-92CB-42EE-8930-3718D36ED0B7}" srcOrd="0" destOrd="3" presId="urn:microsoft.com/office/officeart/2005/8/layout/default#1"/>
    <dgm:cxn modelId="{30D920BE-EB45-448C-BC8B-11362307FE29}" type="presOf" srcId="{1F5CDA21-0016-43CB-A2F2-485FD1BB1EF5}" destId="{B5ACE32A-11AC-486A-963B-91DCE2DF0879}" srcOrd="0" destOrd="1" presId="urn:microsoft.com/office/officeart/2005/8/layout/default#1"/>
    <dgm:cxn modelId="{B2E05913-9852-4B3B-9A97-58097B691CDE}" srcId="{4C3A380E-CABA-4361-98C2-29D88C7993B1}" destId="{A8B08745-83A7-41B6-A3A3-8E99AD9969F8}" srcOrd="1" destOrd="0" parTransId="{C03F93E9-627B-4117-8373-A5DDDA571282}" sibTransId="{397CAA1C-5A45-4BEC-9637-B827F5585E40}"/>
    <dgm:cxn modelId="{DF5849BC-E1F5-4585-89C9-8675B309749A}" type="presOf" srcId="{4C3A380E-CABA-4361-98C2-29D88C7993B1}" destId="{F804F299-DCD8-426C-AE80-2D4A81D7DE5C}" srcOrd="0" destOrd="0" presId="urn:microsoft.com/office/officeart/2005/8/layout/default#1"/>
    <dgm:cxn modelId="{B6BA5EB0-EF7A-4766-935D-2AC97CEA2D04}" srcId="{4C3A380E-CABA-4361-98C2-29D88C7993B1}" destId="{C1E643DB-D6EA-4F9A-A030-5E41E8DAB7A2}" srcOrd="2" destOrd="0" parTransId="{3BCFAE5F-68F9-491C-AFC6-17FD661403BA}" sibTransId="{28618700-8064-4C03-B325-F2CF24CE5953}"/>
    <dgm:cxn modelId="{A45B2AC9-31FF-4373-B474-9B852D48213B}" srcId="{C1E643DB-D6EA-4F9A-A030-5E41E8DAB7A2}" destId="{1F5CDA21-0016-43CB-A2F2-485FD1BB1EF5}" srcOrd="0" destOrd="0" parTransId="{9B77BC71-1033-4DE7-BC71-02C201673C31}" sibTransId="{7F6F1E6D-A879-4FE5-AA3C-78679FD93BC6}"/>
    <dgm:cxn modelId="{82374943-E7B8-4333-BAC5-8A7C50E4C46D}" srcId="{4C3A380E-CABA-4361-98C2-29D88C7993B1}" destId="{089AC931-B52C-42B9-97D5-C42426F23C4C}" srcOrd="4" destOrd="0" parTransId="{5A980D14-EC32-47A3-B3F6-755C5ED38EC8}" sibTransId="{D7703CF1-22A7-4685-93DE-62AFFC108840}"/>
    <dgm:cxn modelId="{711FE505-EC59-4869-8617-0B77AF6EA143}" srcId="{4C3A380E-CABA-4361-98C2-29D88C7993B1}" destId="{47836F5A-9664-4366-8E03-D856B3B3478E}" srcOrd="5" destOrd="0" parTransId="{A816A82F-172D-419B-A7C6-42E5ABCBA41F}" sibTransId="{EA9D8E45-F8F7-455F-B1B4-AAB1DD9889C7}"/>
    <dgm:cxn modelId="{3A855D89-05D3-42E3-9C6B-D05F1CFBD28D}" srcId="{63DCFBFF-88FF-427D-8238-2D9935643C79}" destId="{DA77D72F-5A19-4D57-A0F3-28476E752117}" srcOrd="0" destOrd="0" parTransId="{CEFAD444-3B0D-40EE-B428-A72B17E19BCE}" sibTransId="{826D1F62-B73D-4039-87CF-4F6893220DC5}"/>
    <dgm:cxn modelId="{624F33AD-E882-4FB0-8F99-0B25463B1FA0}" srcId="{A8B08745-83A7-41B6-A3A3-8E99AD9969F8}" destId="{1E5C76A4-AF74-4135-AF3F-3225C5F9A59E}" srcOrd="0" destOrd="0" parTransId="{ADA4DEDC-70FB-4C37-A0E3-EFEF513A6290}" sibTransId="{2471C5E7-2B2A-4DEE-A7D5-79CC9EF95C8D}"/>
    <dgm:cxn modelId="{5D38CF0D-FA64-4879-9C1A-24ECD764033A}" type="presParOf" srcId="{F804F299-DCD8-426C-AE80-2D4A81D7DE5C}" destId="{4F2C0A38-18F6-42F0-8920-B9B9E557A611}" srcOrd="0" destOrd="0" presId="urn:microsoft.com/office/officeart/2005/8/layout/default#1"/>
    <dgm:cxn modelId="{A54B59AA-98E6-4287-B551-B39B8654674F}" type="presParOf" srcId="{F804F299-DCD8-426C-AE80-2D4A81D7DE5C}" destId="{23B0806A-122C-477A-9878-D20028938220}" srcOrd="1" destOrd="0" presId="urn:microsoft.com/office/officeart/2005/8/layout/default#1"/>
    <dgm:cxn modelId="{C3F520CC-5AB9-4F25-84EA-5B5BB9EE64F2}" type="presParOf" srcId="{F804F299-DCD8-426C-AE80-2D4A81D7DE5C}" destId="{64E8F288-92CB-42EE-8930-3718D36ED0B7}" srcOrd="2" destOrd="0" presId="urn:microsoft.com/office/officeart/2005/8/layout/default#1"/>
    <dgm:cxn modelId="{09546D0C-FABA-4338-BB03-6F599E455D35}" type="presParOf" srcId="{F804F299-DCD8-426C-AE80-2D4A81D7DE5C}" destId="{705B44B2-73FD-4FA9-B7BE-E9FCB857FF72}" srcOrd="3" destOrd="0" presId="urn:microsoft.com/office/officeart/2005/8/layout/default#1"/>
    <dgm:cxn modelId="{9F5897AE-AD7D-4CFD-8B78-D665898CB862}" type="presParOf" srcId="{F804F299-DCD8-426C-AE80-2D4A81D7DE5C}" destId="{B5ACE32A-11AC-486A-963B-91DCE2DF0879}" srcOrd="4" destOrd="0" presId="urn:microsoft.com/office/officeart/2005/8/layout/default#1"/>
    <dgm:cxn modelId="{B1F976DB-9EF8-461C-9458-197FC6D21686}" type="presParOf" srcId="{F804F299-DCD8-426C-AE80-2D4A81D7DE5C}" destId="{02D03D0A-C50C-4BB8-AA4D-CCE06EE496F6}" srcOrd="5" destOrd="0" presId="urn:microsoft.com/office/officeart/2005/8/layout/default#1"/>
    <dgm:cxn modelId="{C1B80249-C7B1-49CF-B7AC-B0F3D0B3680F}" type="presParOf" srcId="{F804F299-DCD8-426C-AE80-2D4A81D7DE5C}" destId="{73ACC3E7-21FE-4E98-8D9D-ADC199FC1F60}" srcOrd="6" destOrd="0" presId="urn:microsoft.com/office/officeart/2005/8/layout/default#1"/>
    <dgm:cxn modelId="{E75FD935-AC84-4A52-BA88-0E33C2FAB8CA}" type="presParOf" srcId="{F804F299-DCD8-426C-AE80-2D4A81D7DE5C}" destId="{CEBD77F2-CE9C-42D7-ABF3-FE3C7F15F8B5}" srcOrd="7" destOrd="0" presId="urn:microsoft.com/office/officeart/2005/8/layout/default#1"/>
    <dgm:cxn modelId="{906FA31A-1B00-4144-AF1A-CAEB56AC37B9}" type="presParOf" srcId="{F804F299-DCD8-426C-AE80-2D4A81D7DE5C}" destId="{3276DFA4-93AD-403B-B274-B4BDE1564C12}" srcOrd="8" destOrd="0" presId="urn:microsoft.com/office/officeart/2005/8/layout/default#1"/>
    <dgm:cxn modelId="{333A0BD5-C32B-47B8-A113-A77C1454F3DF}" type="presParOf" srcId="{F804F299-DCD8-426C-AE80-2D4A81D7DE5C}" destId="{C0538EA5-257C-4993-8D22-2D64E359DB06}" srcOrd="9" destOrd="0" presId="urn:microsoft.com/office/officeart/2005/8/layout/default#1"/>
    <dgm:cxn modelId="{8AF4F29A-1605-4CB5-BBD8-EC6279332185}" type="presParOf" srcId="{F804F299-DCD8-426C-AE80-2D4A81D7DE5C}" destId="{82B8E590-DEBC-49F1-A51A-1F490283D869}" srcOrd="10" destOrd="0" presId="urn:microsoft.com/office/officeart/2005/8/layout/default#1"/>
    <dgm:cxn modelId="{1EBC4AFB-F037-417E-9BEC-6FB493DCB7EC}" type="presParOf" srcId="{F804F299-DCD8-426C-AE80-2D4A81D7DE5C}" destId="{FA0E7D9F-2FA8-4D57-A238-D532D92BE207}" srcOrd="11" destOrd="0" presId="urn:microsoft.com/office/officeart/2005/8/layout/default#1"/>
    <dgm:cxn modelId="{60AACEBE-C2CD-439E-AC53-D12B714A6F24}" type="presParOf" srcId="{F804F299-DCD8-426C-AE80-2D4A81D7DE5C}" destId="{9EAEEE7E-1000-4759-980F-03819EB6EC21}"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0844D-3644-468C-9DBC-20DB680004CB}" type="doc">
      <dgm:prSet loTypeId="urn:microsoft.com/office/officeart/2005/8/layout/default#2" loCatId="list" qsTypeId="urn:microsoft.com/office/officeart/2005/8/quickstyle/simple1" qsCatId="simple" csTypeId="urn:microsoft.com/office/officeart/2005/8/colors/colorful1#7" csCatId="colorful"/>
      <dgm:spPr/>
      <dgm:t>
        <a:bodyPr/>
        <a:lstStyle/>
        <a:p>
          <a:endParaRPr lang="en-029"/>
        </a:p>
      </dgm:t>
    </dgm:pt>
    <dgm:pt modelId="{808B3713-4BF2-40C7-8065-201BCB117C3A}">
      <dgm:prSet/>
      <dgm:spPr/>
      <dgm:t>
        <a:bodyPr/>
        <a:lstStyle/>
        <a:p>
          <a:r>
            <a:rPr lang="en-US" dirty="0"/>
            <a:t>“On the fly” approaches to solving new challenges in teaching and learning in a virtual environment due to the current pandemic.</a:t>
          </a:r>
          <a:endParaRPr lang="en-029" dirty="0"/>
        </a:p>
      </dgm:t>
    </dgm:pt>
    <dgm:pt modelId="{D18B3EBA-A0AA-431B-AE1E-5D0B98BEC444}" type="parTrans" cxnId="{E0AEA739-EE58-4B34-B3D0-B53958913653}">
      <dgm:prSet/>
      <dgm:spPr/>
      <dgm:t>
        <a:bodyPr/>
        <a:lstStyle/>
        <a:p>
          <a:endParaRPr lang="en-029"/>
        </a:p>
      </dgm:t>
    </dgm:pt>
    <dgm:pt modelId="{016C10D9-EBD1-475C-9041-4AEC8EF2EABB}" type="sibTrans" cxnId="{E0AEA739-EE58-4B34-B3D0-B53958913653}">
      <dgm:prSet/>
      <dgm:spPr/>
      <dgm:t>
        <a:bodyPr/>
        <a:lstStyle/>
        <a:p>
          <a:endParaRPr lang="en-029"/>
        </a:p>
      </dgm:t>
    </dgm:pt>
    <dgm:pt modelId="{40DEBD5C-E81E-4349-B53D-D1EBB92BBA20}">
      <dgm:prSet/>
      <dgm:spPr/>
      <dgm:t>
        <a:bodyPr/>
        <a:lstStyle/>
        <a:p>
          <a:r>
            <a:rPr lang="en-US"/>
            <a:t>Mental and physical fatigue is becoming an increasing problem. </a:t>
          </a:r>
          <a:endParaRPr lang="en-029"/>
        </a:p>
      </dgm:t>
    </dgm:pt>
    <dgm:pt modelId="{C5364A8F-01BC-4798-B1BF-70487812C7A0}" type="parTrans" cxnId="{221C1727-6B93-439C-9E74-A16E386E6504}">
      <dgm:prSet/>
      <dgm:spPr/>
      <dgm:t>
        <a:bodyPr/>
        <a:lstStyle/>
        <a:p>
          <a:endParaRPr lang="en-029"/>
        </a:p>
      </dgm:t>
    </dgm:pt>
    <dgm:pt modelId="{116020AE-090E-48A4-8CE3-2B3DBA1FE785}" type="sibTrans" cxnId="{221C1727-6B93-439C-9E74-A16E386E6504}">
      <dgm:prSet/>
      <dgm:spPr/>
      <dgm:t>
        <a:bodyPr/>
        <a:lstStyle/>
        <a:p>
          <a:endParaRPr lang="en-029"/>
        </a:p>
      </dgm:t>
    </dgm:pt>
    <dgm:pt modelId="{AD804A25-1DE0-45D4-9EAA-FCFD0D660CB9}">
      <dgm:prSet/>
      <dgm:spPr/>
      <dgm:t>
        <a:bodyPr/>
        <a:lstStyle/>
        <a:p>
          <a:r>
            <a:rPr lang="en-US"/>
            <a:t>The time taken to complete certain tasks has now tripled in a virtual environment and hence entitled vacation leave is compromised.</a:t>
          </a:r>
          <a:endParaRPr lang="en-029"/>
        </a:p>
      </dgm:t>
    </dgm:pt>
    <dgm:pt modelId="{68910E88-A3E8-415A-AD14-302D44CF03CD}" type="parTrans" cxnId="{47CC5B18-1484-4C29-B5D0-8E6300D0EE34}">
      <dgm:prSet/>
      <dgm:spPr/>
      <dgm:t>
        <a:bodyPr/>
        <a:lstStyle/>
        <a:p>
          <a:endParaRPr lang="en-029"/>
        </a:p>
      </dgm:t>
    </dgm:pt>
    <dgm:pt modelId="{52316503-E4F8-4963-998E-10B54CB0B9BE}" type="sibTrans" cxnId="{47CC5B18-1484-4C29-B5D0-8E6300D0EE34}">
      <dgm:prSet/>
      <dgm:spPr/>
      <dgm:t>
        <a:bodyPr/>
        <a:lstStyle/>
        <a:p>
          <a:endParaRPr lang="en-029"/>
        </a:p>
      </dgm:t>
    </dgm:pt>
    <dgm:pt modelId="{0E7C4F6F-2F86-4D07-ABB7-6FD8287381EC}">
      <dgm:prSet/>
      <dgm:spPr/>
      <dgm:t>
        <a:bodyPr/>
        <a:lstStyle/>
        <a:p>
          <a:r>
            <a:rPr lang="en-US"/>
            <a:t>COVID fatigue.</a:t>
          </a:r>
          <a:endParaRPr lang="en-029"/>
        </a:p>
      </dgm:t>
    </dgm:pt>
    <dgm:pt modelId="{CAAA0D76-BF62-49C2-86AE-15D97412A42C}" type="parTrans" cxnId="{9BF958AF-3041-4698-979B-4C842F1AE08A}">
      <dgm:prSet/>
      <dgm:spPr/>
      <dgm:t>
        <a:bodyPr/>
        <a:lstStyle/>
        <a:p>
          <a:endParaRPr lang="en-029"/>
        </a:p>
      </dgm:t>
    </dgm:pt>
    <dgm:pt modelId="{1FD86FCA-D9E8-45BD-9370-2F5DA6CB541E}" type="sibTrans" cxnId="{9BF958AF-3041-4698-979B-4C842F1AE08A}">
      <dgm:prSet/>
      <dgm:spPr/>
      <dgm:t>
        <a:bodyPr/>
        <a:lstStyle/>
        <a:p>
          <a:endParaRPr lang="en-029"/>
        </a:p>
      </dgm:t>
    </dgm:pt>
    <dgm:pt modelId="{921EA5FF-A128-408F-B2AA-F97B19F8C673}">
      <dgm:prSet/>
      <dgm:spPr/>
      <dgm:t>
        <a:bodyPr/>
        <a:lstStyle/>
        <a:p>
          <a:r>
            <a:rPr lang="en-US"/>
            <a:t>Over the years at CIMH, the heavy teaching load and other responsibilities have hampered time available to do research and write papers for publication</a:t>
          </a:r>
          <a:endParaRPr lang="en-029"/>
        </a:p>
      </dgm:t>
    </dgm:pt>
    <dgm:pt modelId="{5CE29376-AE4B-4361-874D-DEBD23F120E5}" type="parTrans" cxnId="{6FE6A46D-04F6-4CED-8361-8AE39DEDA7A4}">
      <dgm:prSet/>
      <dgm:spPr/>
      <dgm:t>
        <a:bodyPr/>
        <a:lstStyle/>
        <a:p>
          <a:endParaRPr lang="en-029"/>
        </a:p>
      </dgm:t>
    </dgm:pt>
    <dgm:pt modelId="{F452D39E-08E5-4698-BDE5-822CADD165FC}" type="sibTrans" cxnId="{6FE6A46D-04F6-4CED-8361-8AE39DEDA7A4}">
      <dgm:prSet/>
      <dgm:spPr/>
      <dgm:t>
        <a:bodyPr/>
        <a:lstStyle/>
        <a:p>
          <a:endParaRPr lang="en-029"/>
        </a:p>
      </dgm:t>
    </dgm:pt>
    <dgm:pt modelId="{5296E217-AF1F-46FC-938C-DE2BDA5E6F7A}">
      <dgm:prSet/>
      <dgm:spPr/>
      <dgm:t>
        <a:bodyPr/>
        <a:lstStyle/>
        <a:p>
          <a:r>
            <a:rPr lang="en-US"/>
            <a:t>Lack of quality administrative support.</a:t>
          </a:r>
          <a:endParaRPr lang="en-029"/>
        </a:p>
      </dgm:t>
    </dgm:pt>
    <dgm:pt modelId="{9E7BD607-E3A2-4A84-B83E-D05FE939E433}" type="parTrans" cxnId="{589665FD-17DE-44FB-9D4B-A09C2BC29919}">
      <dgm:prSet/>
      <dgm:spPr/>
      <dgm:t>
        <a:bodyPr/>
        <a:lstStyle/>
        <a:p>
          <a:endParaRPr lang="en-029"/>
        </a:p>
      </dgm:t>
    </dgm:pt>
    <dgm:pt modelId="{F22C6111-2CDA-4F95-A534-D8A547439A90}" type="sibTrans" cxnId="{589665FD-17DE-44FB-9D4B-A09C2BC29919}">
      <dgm:prSet/>
      <dgm:spPr/>
      <dgm:t>
        <a:bodyPr/>
        <a:lstStyle/>
        <a:p>
          <a:endParaRPr lang="en-029"/>
        </a:p>
      </dgm:t>
    </dgm:pt>
    <dgm:pt modelId="{EFE9FCAE-59C2-4F36-BD7F-CDC61353C7CF}">
      <dgm:prSet/>
      <dgm:spPr/>
      <dgm:t>
        <a:bodyPr/>
        <a:lstStyle/>
        <a:p>
          <a:r>
            <a:rPr lang="en-TT"/>
            <a:t>The continuing instability of the training brought about by the COVID Pandemic.</a:t>
          </a:r>
          <a:endParaRPr lang="en-029"/>
        </a:p>
      </dgm:t>
    </dgm:pt>
    <dgm:pt modelId="{EB0A21B2-CAA2-4EA8-963D-9A5586BA9F57}" type="parTrans" cxnId="{FFC88726-310A-4483-BD24-EA3D35F361DD}">
      <dgm:prSet/>
      <dgm:spPr/>
      <dgm:t>
        <a:bodyPr/>
        <a:lstStyle/>
        <a:p>
          <a:endParaRPr lang="en-029"/>
        </a:p>
      </dgm:t>
    </dgm:pt>
    <dgm:pt modelId="{3AC50B95-D1B3-4ACB-9130-3C13F8210845}" type="sibTrans" cxnId="{FFC88726-310A-4483-BD24-EA3D35F361DD}">
      <dgm:prSet/>
      <dgm:spPr/>
      <dgm:t>
        <a:bodyPr/>
        <a:lstStyle/>
        <a:p>
          <a:endParaRPr lang="en-029"/>
        </a:p>
      </dgm:t>
    </dgm:pt>
    <dgm:pt modelId="{31F44628-1A93-4856-981E-8C0C757387B8}">
      <dgm:prSet/>
      <dgm:spPr/>
      <dgm:t>
        <a:bodyPr/>
        <a:lstStyle/>
        <a:p>
          <a:r>
            <a:rPr lang="en-TT"/>
            <a:t>The role of being the main training section has multiple facets which incorporates multiple layers of administration</a:t>
          </a:r>
          <a:endParaRPr lang="en-029"/>
        </a:p>
      </dgm:t>
    </dgm:pt>
    <dgm:pt modelId="{8CEE06D0-13F5-4F8E-BDB8-A91527903F07}" type="parTrans" cxnId="{93775DFF-5A5E-4A98-91F9-33F126579B3D}">
      <dgm:prSet/>
      <dgm:spPr/>
      <dgm:t>
        <a:bodyPr/>
        <a:lstStyle/>
        <a:p>
          <a:endParaRPr lang="en-029"/>
        </a:p>
      </dgm:t>
    </dgm:pt>
    <dgm:pt modelId="{DD239D58-7E13-4101-92BC-160343140EB0}" type="sibTrans" cxnId="{93775DFF-5A5E-4A98-91F9-33F126579B3D}">
      <dgm:prSet/>
      <dgm:spPr/>
      <dgm:t>
        <a:bodyPr/>
        <a:lstStyle/>
        <a:p>
          <a:endParaRPr lang="en-029"/>
        </a:p>
      </dgm:t>
    </dgm:pt>
    <dgm:pt modelId="{BD7D8238-CDE8-45F5-996E-96DDF8BF070B}">
      <dgm:prSet/>
      <dgm:spPr/>
      <dgm:t>
        <a:bodyPr/>
        <a:lstStyle/>
        <a:p>
          <a:r>
            <a:rPr lang="en-TT"/>
            <a:t>Teaching challenges with a growing population of weak students, who are at the same time entitled.</a:t>
          </a:r>
          <a:endParaRPr lang="en-029"/>
        </a:p>
      </dgm:t>
    </dgm:pt>
    <dgm:pt modelId="{F28A4F6B-BD6A-4384-9F57-C9B2DD5E3CFC}" type="parTrans" cxnId="{3B12D7C6-9A7F-4B58-9B99-712BA3A6C94F}">
      <dgm:prSet/>
      <dgm:spPr/>
      <dgm:t>
        <a:bodyPr/>
        <a:lstStyle/>
        <a:p>
          <a:endParaRPr lang="en-029"/>
        </a:p>
      </dgm:t>
    </dgm:pt>
    <dgm:pt modelId="{09684D1E-8392-4BB6-9D55-3695F698256F}" type="sibTrans" cxnId="{3B12D7C6-9A7F-4B58-9B99-712BA3A6C94F}">
      <dgm:prSet/>
      <dgm:spPr/>
      <dgm:t>
        <a:bodyPr/>
        <a:lstStyle/>
        <a:p>
          <a:endParaRPr lang="en-029"/>
        </a:p>
      </dgm:t>
    </dgm:pt>
    <dgm:pt modelId="{ABD2AA65-375D-40DD-8F5B-E150216A743D}">
      <dgm:prSet/>
      <dgm:spPr/>
      <dgm:t>
        <a:bodyPr/>
        <a:lstStyle/>
        <a:p>
          <a:r>
            <a:rPr lang="en-TT"/>
            <a:t>Lack of time to invest in research and publishing papers.</a:t>
          </a:r>
          <a:endParaRPr lang="en-029"/>
        </a:p>
      </dgm:t>
    </dgm:pt>
    <dgm:pt modelId="{8B72168F-A69E-483C-B249-C889C97A024E}" type="parTrans" cxnId="{FFF1C229-645D-45DD-A139-632CF0ED9002}">
      <dgm:prSet/>
      <dgm:spPr/>
      <dgm:t>
        <a:bodyPr/>
        <a:lstStyle/>
        <a:p>
          <a:endParaRPr lang="en-029"/>
        </a:p>
      </dgm:t>
    </dgm:pt>
    <dgm:pt modelId="{7D2974B4-2DCA-4822-B3B3-C26BFBCA1167}" type="sibTrans" cxnId="{FFF1C229-645D-45DD-A139-632CF0ED9002}">
      <dgm:prSet/>
      <dgm:spPr/>
      <dgm:t>
        <a:bodyPr/>
        <a:lstStyle/>
        <a:p>
          <a:endParaRPr lang="en-029"/>
        </a:p>
      </dgm:t>
    </dgm:pt>
    <dgm:pt modelId="{A3EE949F-C529-4D84-B827-B36D30696B37}">
      <dgm:prSet/>
      <dgm:spPr/>
      <dgm:t>
        <a:bodyPr/>
        <a:lstStyle/>
        <a:p>
          <a:r>
            <a:rPr lang="en-US"/>
            <a:t>- LACK OF TECHNCAL SUPPORT AND TIME TO CREATE/DESIGN - CARIBBEAN CLIMATOLOGY AND METEOROLOGY ONLINE TOOLKIT (CCMOT) DESIGN OF TOOLKIT</a:t>
          </a:r>
          <a:endParaRPr lang="en-029"/>
        </a:p>
      </dgm:t>
    </dgm:pt>
    <dgm:pt modelId="{5B711573-03DA-4573-8565-797FF37EFA7E}" type="parTrans" cxnId="{0CD7F1F2-7913-4227-A61A-7681109FB9F0}">
      <dgm:prSet/>
      <dgm:spPr/>
      <dgm:t>
        <a:bodyPr/>
        <a:lstStyle/>
        <a:p>
          <a:endParaRPr lang="en-029"/>
        </a:p>
      </dgm:t>
    </dgm:pt>
    <dgm:pt modelId="{4230E1E7-E811-494B-8991-A4E2B2E7BB52}" type="sibTrans" cxnId="{0CD7F1F2-7913-4227-A61A-7681109FB9F0}">
      <dgm:prSet/>
      <dgm:spPr/>
      <dgm:t>
        <a:bodyPr/>
        <a:lstStyle/>
        <a:p>
          <a:endParaRPr lang="en-029"/>
        </a:p>
      </dgm:t>
    </dgm:pt>
    <dgm:pt modelId="{E6B37B26-EBC3-45F4-9EF9-6110D948DB88}">
      <dgm:prSet/>
      <dgm:spPr/>
      <dgm:t>
        <a:bodyPr/>
        <a:lstStyle/>
        <a:p>
          <a:r>
            <a:rPr lang="en-US"/>
            <a:t>Need for access various software app (cost maybe issue).</a:t>
          </a:r>
          <a:endParaRPr lang="en-029"/>
        </a:p>
      </dgm:t>
    </dgm:pt>
    <dgm:pt modelId="{098FD1E6-F02F-4251-8F0C-635FC4C45273}" type="parTrans" cxnId="{559D4564-2479-4F2F-80B7-6108B038D27E}">
      <dgm:prSet/>
      <dgm:spPr/>
      <dgm:t>
        <a:bodyPr/>
        <a:lstStyle/>
        <a:p>
          <a:endParaRPr lang="en-029"/>
        </a:p>
      </dgm:t>
    </dgm:pt>
    <dgm:pt modelId="{2EC272DE-4CAF-4236-8824-7151ABA390A4}" type="sibTrans" cxnId="{559D4564-2479-4F2F-80B7-6108B038D27E}">
      <dgm:prSet/>
      <dgm:spPr/>
      <dgm:t>
        <a:bodyPr/>
        <a:lstStyle/>
        <a:p>
          <a:endParaRPr lang="en-029"/>
        </a:p>
      </dgm:t>
    </dgm:pt>
    <dgm:pt modelId="{0EA1FD2D-BAE6-4D61-AAD3-D84AB7A42D03}" type="pres">
      <dgm:prSet presAssocID="{D780844D-3644-468C-9DBC-20DB680004CB}" presName="diagram" presStyleCnt="0">
        <dgm:presLayoutVars>
          <dgm:dir/>
          <dgm:resizeHandles val="exact"/>
        </dgm:presLayoutVars>
      </dgm:prSet>
      <dgm:spPr/>
      <dgm:t>
        <a:bodyPr/>
        <a:lstStyle/>
        <a:p>
          <a:endParaRPr lang="en-US"/>
        </a:p>
      </dgm:t>
    </dgm:pt>
    <dgm:pt modelId="{3769EB46-BEB1-4700-A0FF-BD11F8EE169A}" type="pres">
      <dgm:prSet presAssocID="{808B3713-4BF2-40C7-8065-201BCB117C3A}" presName="node" presStyleLbl="node1" presStyleIdx="0" presStyleCnt="12">
        <dgm:presLayoutVars>
          <dgm:bulletEnabled val="1"/>
        </dgm:presLayoutVars>
      </dgm:prSet>
      <dgm:spPr/>
      <dgm:t>
        <a:bodyPr/>
        <a:lstStyle/>
        <a:p>
          <a:endParaRPr lang="en-US"/>
        </a:p>
      </dgm:t>
    </dgm:pt>
    <dgm:pt modelId="{2E1EA6A7-E536-406B-9871-58EFE0BD0350}" type="pres">
      <dgm:prSet presAssocID="{016C10D9-EBD1-475C-9041-4AEC8EF2EABB}" presName="sibTrans" presStyleCnt="0"/>
      <dgm:spPr/>
    </dgm:pt>
    <dgm:pt modelId="{6D1CE525-3EFC-4259-A52F-46A684A617D8}" type="pres">
      <dgm:prSet presAssocID="{40DEBD5C-E81E-4349-B53D-D1EBB92BBA20}" presName="node" presStyleLbl="node1" presStyleIdx="1" presStyleCnt="12">
        <dgm:presLayoutVars>
          <dgm:bulletEnabled val="1"/>
        </dgm:presLayoutVars>
      </dgm:prSet>
      <dgm:spPr/>
      <dgm:t>
        <a:bodyPr/>
        <a:lstStyle/>
        <a:p>
          <a:endParaRPr lang="en-US"/>
        </a:p>
      </dgm:t>
    </dgm:pt>
    <dgm:pt modelId="{EDCFABE7-D93A-4C61-B5DD-BB4E93B6E12D}" type="pres">
      <dgm:prSet presAssocID="{116020AE-090E-48A4-8CE3-2B3DBA1FE785}" presName="sibTrans" presStyleCnt="0"/>
      <dgm:spPr/>
    </dgm:pt>
    <dgm:pt modelId="{B2CDACEA-ADD0-4432-9238-3B9D4B09CE64}" type="pres">
      <dgm:prSet presAssocID="{AD804A25-1DE0-45D4-9EAA-FCFD0D660CB9}" presName="node" presStyleLbl="node1" presStyleIdx="2" presStyleCnt="12">
        <dgm:presLayoutVars>
          <dgm:bulletEnabled val="1"/>
        </dgm:presLayoutVars>
      </dgm:prSet>
      <dgm:spPr/>
      <dgm:t>
        <a:bodyPr/>
        <a:lstStyle/>
        <a:p>
          <a:endParaRPr lang="en-US"/>
        </a:p>
      </dgm:t>
    </dgm:pt>
    <dgm:pt modelId="{9D8C80FF-6862-49F9-80B5-EB03CD7DF0CE}" type="pres">
      <dgm:prSet presAssocID="{52316503-E4F8-4963-998E-10B54CB0B9BE}" presName="sibTrans" presStyleCnt="0"/>
      <dgm:spPr/>
    </dgm:pt>
    <dgm:pt modelId="{E0C9AB58-564E-40E5-B022-030DA4268E93}" type="pres">
      <dgm:prSet presAssocID="{0E7C4F6F-2F86-4D07-ABB7-6FD8287381EC}" presName="node" presStyleLbl="node1" presStyleIdx="3" presStyleCnt="12">
        <dgm:presLayoutVars>
          <dgm:bulletEnabled val="1"/>
        </dgm:presLayoutVars>
      </dgm:prSet>
      <dgm:spPr/>
      <dgm:t>
        <a:bodyPr/>
        <a:lstStyle/>
        <a:p>
          <a:endParaRPr lang="en-US"/>
        </a:p>
      </dgm:t>
    </dgm:pt>
    <dgm:pt modelId="{0A91C724-319E-4D59-879C-214B4D73186A}" type="pres">
      <dgm:prSet presAssocID="{1FD86FCA-D9E8-45BD-9370-2F5DA6CB541E}" presName="sibTrans" presStyleCnt="0"/>
      <dgm:spPr/>
    </dgm:pt>
    <dgm:pt modelId="{B1538667-0F7F-4D2E-8B2F-DA76E42DEA8B}" type="pres">
      <dgm:prSet presAssocID="{921EA5FF-A128-408F-B2AA-F97B19F8C673}" presName="node" presStyleLbl="node1" presStyleIdx="4" presStyleCnt="12">
        <dgm:presLayoutVars>
          <dgm:bulletEnabled val="1"/>
        </dgm:presLayoutVars>
      </dgm:prSet>
      <dgm:spPr/>
      <dgm:t>
        <a:bodyPr/>
        <a:lstStyle/>
        <a:p>
          <a:endParaRPr lang="en-US"/>
        </a:p>
      </dgm:t>
    </dgm:pt>
    <dgm:pt modelId="{D831C47B-407A-43AF-B96C-981827339305}" type="pres">
      <dgm:prSet presAssocID="{F452D39E-08E5-4698-BDE5-822CADD165FC}" presName="sibTrans" presStyleCnt="0"/>
      <dgm:spPr/>
    </dgm:pt>
    <dgm:pt modelId="{EA0A04FA-C36A-40A2-9BA3-D86B23C5FF3A}" type="pres">
      <dgm:prSet presAssocID="{5296E217-AF1F-46FC-938C-DE2BDA5E6F7A}" presName="node" presStyleLbl="node1" presStyleIdx="5" presStyleCnt="12">
        <dgm:presLayoutVars>
          <dgm:bulletEnabled val="1"/>
        </dgm:presLayoutVars>
      </dgm:prSet>
      <dgm:spPr/>
      <dgm:t>
        <a:bodyPr/>
        <a:lstStyle/>
        <a:p>
          <a:endParaRPr lang="en-US"/>
        </a:p>
      </dgm:t>
    </dgm:pt>
    <dgm:pt modelId="{16112A24-0B27-4AEA-A43D-C8372B3EFEF7}" type="pres">
      <dgm:prSet presAssocID="{F22C6111-2CDA-4F95-A534-D8A547439A90}" presName="sibTrans" presStyleCnt="0"/>
      <dgm:spPr/>
    </dgm:pt>
    <dgm:pt modelId="{6AA51F41-05B5-4160-AFC3-E8B0FBFE3E77}" type="pres">
      <dgm:prSet presAssocID="{EFE9FCAE-59C2-4F36-BD7F-CDC61353C7CF}" presName="node" presStyleLbl="node1" presStyleIdx="6" presStyleCnt="12">
        <dgm:presLayoutVars>
          <dgm:bulletEnabled val="1"/>
        </dgm:presLayoutVars>
      </dgm:prSet>
      <dgm:spPr/>
      <dgm:t>
        <a:bodyPr/>
        <a:lstStyle/>
        <a:p>
          <a:endParaRPr lang="en-US"/>
        </a:p>
      </dgm:t>
    </dgm:pt>
    <dgm:pt modelId="{4FDAB607-3067-4918-AED8-D683E47FBD54}" type="pres">
      <dgm:prSet presAssocID="{3AC50B95-D1B3-4ACB-9130-3C13F8210845}" presName="sibTrans" presStyleCnt="0"/>
      <dgm:spPr/>
    </dgm:pt>
    <dgm:pt modelId="{3921A216-AA51-48CC-8BFE-39B398E84E31}" type="pres">
      <dgm:prSet presAssocID="{31F44628-1A93-4856-981E-8C0C757387B8}" presName="node" presStyleLbl="node1" presStyleIdx="7" presStyleCnt="12">
        <dgm:presLayoutVars>
          <dgm:bulletEnabled val="1"/>
        </dgm:presLayoutVars>
      </dgm:prSet>
      <dgm:spPr/>
      <dgm:t>
        <a:bodyPr/>
        <a:lstStyle/>
        <a:p>
          <a:endParaRPr lang="en-US"/>
        </a:p>
      </dgm:t>
    </dgm:pt>
    <dgm:pt modelId="{F3500829-C0F2-40B8-BC7B-94AF7CB33276}" type="pres">
      <dgm:prSet presAssocID="{DD239D58-7E13-4101-92BC-160343140EB0}" presName="sibTrans" presStyleCnt="0"/>
      <dgm:spPr/>
    </dgm:pt>
    <dgm:pt modelId="{921BF802-E3B2-4246-90A6-07699529AC82}" type="pres">
      <dgm:prSet presAssocID="{BD7D8238-CDE8-45F5-996E-96DDF8BF070B}" presName="node" presStyleLbl="node1" presStyleIdx="8" presStyleCnt="12">
        <dgm:presLayoutVars>
          <dgm:bulletEnabled val="1"/>
        </dgm:presLayoutVars>
      </dgm:prSet>
      <dgm:spPr/>
      <dgm:t>
        <a:bodyPr/>
        <a:lstStyle/>
        <a:p>
          <a:endParaRPr lang="en-US"/>
        </a:p>
      </dgm:t>
    </dgm:pt>
    <dgm:pt modelId="{C4E66885-2743-440C-B10D-FCDC30CDC5E4}" type="pres">
      <dgm:prSet presAssocID="{09684D1E-8392-4BB6-9D55-3695F698256F}" presName="sibTrans" presStyleCnt="0"/>
      <dgm:spPr/>
    </dgm:pt>
    <dgm:pt modelId="{D6350221-4B88-426A-8B3C-6D974E938DAD}" type="pres">
      <dgm:prSet presAssocID="{ABD2AA65-375D-40DD-8F5B-E150216A743D}" presName="node" presStyleLbl="node1" presStyleIdx="9" presStyleCnt="12">
        <dgm:presLayoutVars>
          <dgm:bulletEnabled val="1"/>
        </dgm:presLayoutVars>
      </dgm:prSet>
      <dgm:spPr/>
      <dgm:t>
        <a:bodyPr/>
        <a:lstStyle/>
        <a:p>
          <a:endParaRPr lang="en-US"/>
        </a:p>
      </dgm:t>
    </dgm:pt>
    <dgm:pt modelId="{DA27A682-4756-4D1E-A7EC-D67AC8FBFB28}" type="pres">
      <dgm:prSet presAssocID="{7D2974B4-2DCA-4822-B3B3-C26BFBCA1167}" presName="sibTrans" presStyleCnt="0"/>
      <dgm:spPr/>
    </dgm:pt>
    <dgm:pt modelId="{65A9CC05-9C0E-4492-9BD8-397F7FC78CE4}" type="pres">
      <dgm:prSet presAssocID="{A3EE949F-C529-4D84-B827-B36D30696B37}" presName="node" presStyleLbl="node1" presStyleIdx="10" presStyleCnt="12">
        <dgm:presLayoutVars>
          <dgm:bulletEnabled val="1"/>
        </dgm:presLayoutVars>
      </dgm:prSet>
      <dgm:spPr/>
      <dgm:t>
        <a:bodyPr/>
        <a:lstStyle/>
        <a:p>
          <a:endParaRPr lang="en-US"/>
        </a:p>
      </dgm:t>
    </dgm:pt>
    <dgm:pt modelId="{36D294E7-6F6B-4D6C-864A-B424AE096A20}" type="pres">
      <dgm:prSet presAssocID="{4230E1E7-E811-494B-8991-A4E2B2E7BB52}" presName="sibTrans" presStyleCnt="0"/>
      <dgm:spPr/>
    </dgm:pt>
    <dgm:pt modelId="{0C842ADD-3BD8-4A9B-BCB9-1035A592592B}" type="pres">
      <dgm:prSet presAssocID="{E6B37B26-EBC3-45F4-9EF9-6110D948DB88}" presName="node" presStyleLbl="node1" presStyleIdx="11" presStyleCnt="12">
        <dgm:presLayoutVars>
          <dgm:bulletEnabled val="1"/>
        </dgm:presLayoutVars>
      </dgm:prSet>
      <dgm:spPr/>
      <dgm:t>
        <a:bodyPr/>
        <a:lstStyle/>
        <a:p>
          <a:endParaRPr lang="en-US"/>
        </a:p>
      </dgm:t>
    </dgm:pt>
  </dgm:ptLst>
  <dgm:cxnLst>
    <dgm:cxn modelId="{48BBBFA4-E028-4676-A0CC-95D1559F6446}" type="presOf" srcId="{ABD2AA65-375D-40DD-8F5B-E150216A743D}" destId="{D6350221-4B88-426A-8B3C-6D974E938DAD}" srcOrd="0" destOrd="0" presId="urn:microsoft.com/office/officeart/2005/8/layout/default#2"/>
    <dgm:cxn modelId="{A565098C-8279-450B-889A-3D6503956A46}" type="presOf" srcId="{A3EE949F-C529-4D84-B827-B36D30696B37}" destId="{65A9CC05-9C0E-4492-9BD8-397F7FC78CE4}" srcOrd="0" destOrd="0" presId="urn:microsoft.com/office/officeart/2005/8/layout/default#2"/>
    <dgm:cxn modelId="{EEA03246-C919-4386-89A0-4B2F0221F23B}" type="presOf" srcId="{BD7D8238-CDE8-45F5-996E-96DDF8BF070B}" destId="{921BF802-E3B2-4246-90A6-07699529AC82}" srcOrd="0" destOrd="0" presId="urn:microsoft.com/office/officeart/2005/8/layout/default#2"/>
    <dgm:cxn modelId="{915206B9-59C6-4484-939A-CC5674387DC4}" type="presOf" srcId="{EFE9FCAE-59C2-4F36-BD7F-CDC61353C7CF}" destId="{6AA51F41-05B5-4160-AFC3-E8B0FBFE3E77}" srcOrd="0" destOrd="0" presId="urn:microsoft.com/office/officeart/2005/8/layout/default#2"/>
    <dgm:cxn modelId="{E0AEA739-EE58-4B34-B3D0-B53958913653}" srcId="{D780844D-3644-468C-9DBC-20DB680004CB}" destId="{808B3713-4BF2-40C7-8065-201BCB117C3A}" srcOrd="0" destOrd="0" parTransId="{D18B3EBA-A0AA-431B-AE1E-5D0B98BEC444}" sibTransId="{016C10D9-EBD1-475C-9041-4AEC8EF2EABB}"/>
    <dgm:cxn modelId="{3688ECB4-6E45-454E-B17D-82CAB5561609}" type="presOf" srcId="{40DEBD5C-E81E-4349-B53D-D1EBB92BBA20}" destId="{6D1CE525-3EFC-4259-A52F-46A684A617D8}" srcOrd="0" destOrd="0" presId="urn:microsoft.com/office/officeart/2005/8/layout/default#2"/>
    <dgm:cxn modelId="{C1BCBA09-422A-4C95-82BC-471734210830}" type="presOf" srcId="{808B3713-4BF2-40C7-8065-201BCB117C3A}" destId="{3769EB46-BEB1-4700-A0FF-BD11F8EE169A}" srcOrd="0" destOrd="0" presId="urn:microsoft.com/office/officeart/2005/8/layout/default#2"/>
    <dgm:cxn modelId="{3B12D7C6-9A7F-4B58-9B99-712BA3A6C94F}" srcId="{D780844D-3644-468C-9DBC-20DB680004CB}" destId="{BD7D8238-CDE8-45F5-996E-96DDF8BF070B}" srcOrd="8" destOrd="0" parTransId="{F28A4F6B-BD6A-4384-9F57-C9B2DD5E3CFC}" sibTransId="{09684D1E-8392-4BB6-9D55-3695F698256F}"/>
    <dgm:cxn modelId="{47CC5B18-1484-4C29-B5D0-8E6300D0EE34}" srcId="{D780844D-3644-468C-9DBC-20DB680004CB}" destId="{AD804A25-1DE0-45D4-9EAA-FCFD0D660CB9}" srcOrd="2" destOrd="0" parTransId="{68910E88-A3E8-415A-AD14-302D44CF03CD}" sibTransId="{52316503-E4F8-4963-998E-10B54CB0B9BE}"/>
    <dgm:cxn modelId="{D9C17C46-D470-4183-9774-4D70D3720AFA}" type="presOf" srcId="{AD804A25-1DE0-45D4-9EAA-FCFD0D660CB9}" destId="{B2CDACEA-ADD0-4432-9238-3B9D4B09CE64}" srcOrd="0" destOrd="0" presId="urn:microsoft.com/office/officeart/2005/8/layout/default#2"/>
    <dgm:cxn modelId="{221C1727-6B93-439C-9E74-A16E386E6504}" srcId="{D780844D-3644-468C-9DBC-20DB680004CB}" destId="{40DEBD5C-E81E-4349-B53D-D1EBB92BBA20}" srcOrd="1" destOrd="0" parTransId="{C5364A8F-01BC-4798-B1BF-70487812C7A0}" sibTransId="{116020AE-090E-48A4-8CE3-2B3DBA1FE785}"/>
    <dgm:cxn modelId="{865280D7-36DA-49B5-82F2-488306679D2B}" type="presOf" srcId="{31F44628-1A93-4856-981E-8C0C757387B8}" destId="{3921A216-AA51-48CC-8BFE-39B398E84E31}" srcOrd="0" destOrd="0" presId="urn:microsoft.com/office/officeart/2005/8/layout/default#2"/>
    <dgm:cxn modelId="{575ACBE5-1DEE-4253-9480-4EE748DEA5FD}" type="presOf" srcId="{5296E217-AF1F-46FC-938C-DE2BDA5E6F7A}" destId="{EA0A04FA-C36A-40A2-9BA3-D86B23C5FF3A}" srcOrd="0" destOrd="0" presId="urn:microsoft.com/office/officeart/2005/8/layout/default#2"/>
    <dgm:cxn modelId="{0CD7F1F2-7913-4227-A61A-7681109FB9F0}" srcId="{D780844D-3644-468C-9DBC-20DB680004CB}" destId="{A3EE949F-C529-4D84-B827-B36D30696B37}" srcOrd="10" destOrd="0" parTransId="{5B711573-03DA-4573-8565-797FF37EFA7E}" sibTransId="{4230E1E7-E811-494B-8991-A4E2B2E7BB52}"/>
    <dgm:cxn modelId="{D763AEE3-863F-4881-A0A9-EE6F2B200060}" type="presOf" srcId="{0E7C4F6F-2F86-4D07-ABB7-6FD8287381EC}" destId="{E0C9AB58-564E-40E5-B022-030DA4268E93}" srcOrd="0" destOrd="0" presId="urn:microsoft.com/office/officeart/2005/8/layout/default#2"/>
    <dgm:cxn modelId="{FFC88726-310A-4483-BD24-EA3D35F361DD}" srcId="{D780844D-3644-468C-9DBC-20DB680004CB}" destId="{EFE9FCAE-59C2-4F36-BD7F-CDC61353C7CF}" srcOrd="6" destOrd="0" parTransId="{EB0A21B2-CAA2-4EA8-963D-9A5586BA9F57}" sibTransId="{3AC50B95-D1B3-4ACB-9130-3C13F8210845}"/>
    <dgm:cxn modelId="{6FE6A46D-04F6-4CED-8361-8AE39DEDA7A4}" srcId="{D780844D-3644-468C-9DBC-20DB680004CB}" destId="{921EA5FF-A128-408F-B2AA-F97B19F8C673}" srcOrd="4" destOrd="0" parTransId="{5CE29376-AE4B-4361-874D-DEBD23F120E5}" sibTransId="{F452D39E-08E5-4698-BDE5-822CADD165FC}"/>
    <dgm:cxn modelId="{FFF1C229-645D-45DD-A139-632CF0ED9002}" srcId="{D780844D-3644-468C-9DBC-20DB680004CB}" destId="{ABD2AA65-375D-40DD-8F5B-E150216A743D}" srcOrd="9" destOrd="0" parTransId="{8B72168F-A69E-483C-B249-C889C97A024E}" sibTransId="{7D2974B4-2DCA-4822-B3B3-C26BFBCA1167}"/>
    <dgm:cxn modelId="{589665FD-17DE-44FB-9D4B-A09C2BC29919}" srcId="{D780844D-3644-468C-9DBC-20DB680004CB}" destId="{5296E217-AF1F-46FC-938C-DE2BDA5E6F7A}" srcOrd="5" destOrd="0" parTransId="{9E7BD607-E3A2-4A84-B83E-D05FE939E433}" sibTransId="{F22C6111-2CDA-4F95-A534-D8A547439A90}"/>
    <dgm:cxn modelId="{F6009C73-5E4A-4000-B622-939290722FAA}" type="presOf" srcId="{921EA5FF-A128-408F-B2AA-F97B19F8C673}" destId="{B1538667-0F7F-4D2E-8B2F-DA76E42DEA8B}" srcOrd="0" destOrd="0" presId="urn:microsoft.com/office/officeart/2005/8/layout/default#2"/>
    <dgm:cxn modelId="{93775DFF-5A5E-4A98-91F9-33F126579B3D}" srcId="{D780844D-3644-468C-9DBC-20DB680004CB}" destId="{31F44628-1A93-4856-981E-8C0C757387B8}" srcOrd="7" destOrd="0" parTransId="{8CEE06D0-13F5-4F8E-BDB8-A91527903F07}" sibTransId="{DD239D58-7E13-4101-92BC-160343140EB0}"/>
    <dgm:cxn modelId="{420E2671-EB47-462E-9CD4-948269A4042B}" type="presOf" srcId="{E6B37B26-EBC3-45F4-9EF9-6110D948DB88}" destId="{0C842ADD-3BD8-4A9B-BCB9-1035A592592B}" srcOrd="0" destOrd="0" presId="urn:microsoft.com/office/officeart/2005/8/layout/default#2"/>
    <dgm:cxn modelId="{9BF958AF-3041-4698-979B-4C842F1AE08A}" srcId="{D780844D-3644-468C-9DBC-20DB680004CB}" destId="{0E7C4F6F-2F86-4D07-ABB7-6FD8287381EC}" srcOrd="3" destOrd="0" parTransId="{CAAA0D76-BF62-49C2-86AE-15D97412A42C}" sibTransId="{1FD86FCA-D9E8-45BD-9370-2F5DA6CB541E}"/>
    <dgm:cxn modelId="{559D4564-2479-4F2F-80B7-6108B038D27E}" srcId="{D780844D-3644-468C-9DBC-20DB680004CB}" destId="{E6B37B26-EBC3-45F4-9EF9-6110D948DB88}" srcOrd="11" destOrd="0" parTransId="{098FD1E6-F02F-4251-8F0C-635FC4C45273}" sibTransId="{2EC272DE-4CAF-4236-8824-7151ABA390A4}"/>
    <dgm:cxn modelId="{88597720-0E5C-40CC-8AD2-9503B6A63D20}" type="presOf" srcId="{D780844D-3644-468C-9DBC-20DB680004CB}" destId="{0EA1FD2D-BAE6-4D61-AAD3-D84AB7A42D03}" srcOrd="0" destOrd="0" presId="urn:microsoft.com/office/officeart/2005/8/layout/default#2"/>
    <dgm:cxn modelId="{545A5997-1DB7-4263-B437-AF156BB7E3BC}" type="presParOf" srcId="{0EA1FD2D-BAE6-4D61-AAD3-D84AB7A42D03}" destId="{3769EB46-BEB1-4700-A0FF-BD11F8EE169A}" srcOrd="0" destOrd="0" presId="urn:microsoft.com/office/officeart/2005/8/layout/default#2"/>
    <dgm:cxn modelId="{9BF77FBB-CE97-44F3-9AEC-755FD25CF8B7}" type="presParOf" srcId="{0EA1FD2D-BAE6-4D61-AAD3-D84AB7A42D03}" destId="{2E1EA6A7-E536-406B-9871-58EFE0BD0350}" srcOrd="1" destOrd="0" presId="urn:microsoft.com/office/officeart/2005/8/layout/default#2"/>
    <dgm:cxn modelId="{62E56A25-06AC-4591-94EE-D17325A18B02}" type="presParOf" srcId="{0EA1FD2D-BAE6-4D61-AAD3-D84AB7A42D03}" destId="{6D1CE525-3EFC-4259-A52F-46A684A617D8}" srcOrd="2" destOrd="0" presId="urn:microsoft.com/office/officeart/2005/8/layout/default#2"/>
    <dgm:cxn modelId="{78AA5AD7-73B5-47AD-A838-AEA4497D9C83}" type="presParOf" srcId="{0EA1FD2D-BAE6-4D61-AAD3-D84AB7A42D03}" destId="{EDCFABE7-D93A-4C61-B5DD-BB4E93B6E12D}" srcOrd="3" destOrd="0" presId="urn:microsoft.com/office/officeart/2005/8/layout/default#2"/>
    <dgm:cxn modelId="{B816FB31-A987-42AE-8899-FFBCCACE8A0D}" type="presParOf" srcId="{0EA1FD2D-BAE6-4D61-AAD3-D84AB7A42D03}" destId="{B2CDACEA-ADD0-4432-9238-3B9D4B09CE64}" srcOrd="4" destOrd="0" presId="urn:microsoft.com/office/officeart/2005/8/layout/default#2"/>
    <dgm:cxn modelId="{6313B258-3234-483A-8B1E-2EC931BBA234}" type="presParOf" srcId="{0EA1FD2D-BAE6-4D61-AAD3-D84AB7A42D03}" destId="{9D8C80FF-6862-49F9-80B5-EB03CD7DF0CE}" srcOrd="5" destOrd="0" presId="urn:microsoft.com/office/officeart/2005/8/layout/default#2"/>
    <dgm:cxn modelId="{23105ECB-0C5B-41D6-83E3-AD89D2BF27C6}" type="presParOf" srcId="{0EA1FD2D-BAE6-4D61-AAD3-D84AB7A42D03}" destId="{E0C9AB58-564E-40E5-B022-030DA4268E93}" srcOrd="6" destOrd="0" presId="urn:microsoft.com/office/officeart/2005/8/layout/default#2"/>
    <dgm:cxn modelId="{10E2985C-6AE7-4C55-B670-B9A5EF63FB36}" type="presParOf" srcId="{0EA1FD2D-BAE6-4D61-AAD3-D84AB7A42D03}" destId="{0A91C724-319E-4D59-879C-214B4D73186A}" srcOrd="7" destOrd="0" presId="urn:microsoft.com/office/officeart/2005/8/layout/default#2"/>
    <dgm:cxn modelId="{321CC4BE-A40C-477B-8B46-131681A58D51}" type="presParOf" srcId="{0EA1FD2D-BAE6-4D61-AAD3-D84AB7A42D03}" destId="{B1538667-0F7F-4D2E-8B2F-DA76E42DEA8B}" srcOrd="8" destOrd="0" presId="urn:microsoft.com/office/officeart/2005/8/layout/default#2"/>
    <dgm:cxn modelId="{8CD7D05C-C369-4BB4-866B-17030E54B850}" type="presParOf" srcId="{0EA1FD2D-BAE6-4D61-AAD3-D84AB7A42D03}" destId="{D831C47B-407A-43AF-B96C-981827339305}" srcOrd="9" destOrd="0" presId="urn:microsoft.com/office/officeart/2005/8/layout/default#2"/>
    <dgm:cxn modelId="{9614AD31-2BAD-4273-A751-CC8FE59C25F7}" type="presParOf" srcId="{0EA1FD2D-BAE6-4D61-AAD3-D84AB7A42D03}" destId="{EA0A04FA-C36A-40A2-9BA3-D86B23C5FF3A}" srcOrd="10" destOrd="0" presId="urn:microsoft.com/office/officeart/2005/8/layout/default#2"/>
    <dgm:cxn modelId="{40E03B2F-E4F2-4371-B3B0-FECBD757BD02}" type="presParOf" srcId="{0EA1FD2D-BAE6-4D61-AAD3-D84AB7A42D03}" destId="{16112A24-0B27-4AEA-A43D-C8372B3EFEF7}" srcOrd="11" destOrd="0" presId="urn:microsoft.com/office/officeart/2005/8/layout/default#2"/>
    <dgm:cxn modelId="{EB724A98-A3E2-4009-A297-F01A08CC177E}" type="presParOf" srcId="{0EA1FD2D-BAE6-4D61-AAD3-D84AB7A42D03}" destId="{6AA51F41-05B5-4160-AFC3-E8B0FBFE3E77}" srcOrd="12" destOrd="0" presId="urn:microsoft.com/office/officeart/2005/8/layout/default#2"/>
    <dgm:cxn modelId="{6B7CA674-F063-4F59-80E9-87254037715F}" type="presParOf" srcId="{0EA1FD2D-BAE6-4D61-AAD3-D84AB7A42D03}" destId="{4FDAB607-3067-4918-AED8-D683E47FBD54}" srcOrd="13" destOrd="0" presId="urn:microsoft.com/office/officeart/2005/8/layout/default#2"/>
    <dgm:cxn modelId="{EB068D8D-4EC7-4435-9B7C-CEE8665D8736}" type="presParOf" srcId="{0EA1FD2D-BAE6-4D61-AAD3-D84AB7A42D03}" destId="{3921A216-AA51-48CC-8BFE-39B398E84E31}" srcOrd="14" destOrd="0" presId="urn:microsoft.com/office/officeart/2005/8/layout/default#2"/>
    <dgm:cxn modelId="{2EA7BB5A-2344-47BA-BA68-59611DABDC4E}" type="presParOf" srcId="{0EA1FD2D-BAE6-4D61-AAD3-D84AB7A42D03}" destId="{F3500829-C0F2-40B8-BC7B-94AF7CB33276}" srcOrd="15" destOrd="0" presId="urn:microsoft.com/office/officeart/2005/8/layout/default#2"/>
    <dgm:cxn modelId="{A10F3900-5404-408D-94E0-A3BDDA2CE319}" type="presParOf" srcId="{0EA1FD2D-BAE6-4D61-AAD3-D84AB7A42D03}" destId="{921BF802-E3B2-4246-90A6-07699529AC82}" srcOrd="16" destOrd="0" presId="urn:microsoft.com/office/officeart/2005/8/layout/default#2"/>
    <dgm:cxn modelId="{F81C0B30-CAF9-4EF3-9E00-9C4FBAE1ED8E}" type="presParOf" srcId="{0EA1FD2D-BAE6-4D61-AAD3-D84AB7A42D03}" destId="{C4E66885-2743-440C-B10D-FCDC30CDC5E4}" srcOrd="17" destOrd="0" presId="urn:microsoft.com/office/officeart/2005/8/layout/default#2"/>
    <dgm:cxn modelId="{20F00ACC-D341-4781-A771-0E97ADB269BD}" type="presParOf" srcId="{0EA1FD2D-BAE6-4D61-AAD3-D84AB7A42D03}" destId="{D6350221-4B88-426A-8B3C-6D974E938DAD}" srcOrd="18" destOrd="0" presId="urn:microsoft.com/office/officeart/2005/8/layout/default#2"/>
    <dgm:cxn modelId="{CE7C31FA-1A3E-4403-936B-B6234A14B5C9}" type="presParOf" srcId="{0EA1FD2D-BAE6-4D61-AAD3-D84AB7A42D03}" destId="{DA27A682-4756-4D1E-A7EC-D67AC8FBFB28}" srcOrd="19" destOrd="0" presId="urn:microsoft.com/office/officeart/2005/8/layout/default#2"/>
    <dgm:cxn modelId="{4062567D-9A1C-4AD4-8BC8-A8C863FD7D3C}" type="presParOf" srcId="{0EA1FD2D-BAE6-4D61-AAD3-D84AB7A42D03}" destId="{65A9CC05-9C0E-4492-9BD8-397F7FC78CE4}" srcOrd="20" destOrd="0" presId="urn:microsoft.com/office/officeart/2005/8/layout/default#2"/>
    <dgm:cxn modelId="{31839258-C7D2-4BDE-B8B2-9B369381AE1B}" type="presParOf" srcId="{0EA1FD2D-BAE6-4D61-AAD3-D84AB7A42D03}" destId="{36D294E7-6F6B-4D6C-864A-B424AE096A20}" srcOrd="21" destOrd="0" presId="urn:microsoft.com/office/officeart/2005/8/layout/default#2"/>
    <dgm:cxn modelId="{819F458E-DC20-4F52-818B-2A50D330FFEA}" type="presParOf" srcId="{0EA1FD2D-BAE6-4D61-AAD3-D84AB7A42D03}" destId="{0C842ADD-3BD8-4A9B-BCB9-1035A592592B}" srcOrd="22"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CC371-3C89-44C1-90D1-CA9C17526926}"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029"/>
        </a:p>
      </dgm:t>
    </dgm:pt>
    <dgm:pt modelId="{DE5E4638-227F-4A68-9FC8-859741429591}">
      <dgm:prSet/>
      <dgm:spPr/>
      <dgm:t>
        <a:bodyPr/>
        <a:lstStyle/>
        <a:p>
          <a:r>
            <a:rPr lang="en-029" dirty="0"/>
            <a:t>Continue to send the UPDATED NHMS Training Plans</a:t>
          </a:r>
        </a:p>
      </dgm:t>
    </dgm:pt>
    <dgm:pt modelId="{E3411E6C-92F8-430C-81E8-A4B8FB468A23}" type="parTrans" cxnId="{7435BD86-A96D-48B6-A4B5-B9F7890B5DEB}">
      <dgm:prSet/>
      <dgm:spPr/>
      <dgm:t>
        <a:bodyPr/>
        <a:lstStyle/>
        <a:p>
          <a:endParaRPr lang="en-029"/>
        </a:p>
      </dgm:t>
    </dgm:pt>
    <dgm:pt modelId="{C35CB07C-D5BF-4992-ABC9-92A22FEEB150}" type="sibTrans" cxnId="{7435BD86-A96D-48B6-A4B5-B9F7890B5DEB}">
      <dgm:prSet/>
      <dgm:spPr/>
      <dgm:t>
        <a:bodyPr/>
        <a:lstStyle/>
        <a:p>
          <a:endParaRPr lang="en-029"/>
        </a:p>
      </dgm:t>
    </dgm:pt>
    <dgm:pt modelId="{51EAF346-143A-4C14-AB55-C519889E74DA}">
      <dgm:prSet/>
      <dgm:spPr/>
      <dgm:t>
        <a:bodyPr/>
        <a:lstStyle/>
        <a:p>
          <a:r>
            <a:rPr lang="en-029" dirty="0"/>
            <a:t>Please sensitize staff BEFORE TRAINING STARTS on the need to be prepared and focused</a:t>
          </a:r>
        </a:p>
      </dgm:t>
    </dgm:pt>
    <dgm:pt modelId="{7F30EE9F-A742-46EE-A92E-18941DCB76EB}" type="parTrans" cxnId="{0A0FA91A-B611-43BB-B94A-6DFF132CE40A}">
      <dgm:prSet/>
      <dgm:spPr/>
      <dgm:t>
        <a:bodyPr/>
        <a:lstStyle/>
        <a:p>
          <a:endParaRPr lang="en-029"/>
        </a:p>
      </dgm:t>
    </dgm:pt>
    <dgm:pt modelId="{FAD287D5-D34A-484B-BFAC-754B2A4750ED}" type="sibTrans" cxnId="{0A0FA91A-B611-43BB-B94A-6DFF132CE40A}">
      <dgm:prSet/>
      <dgm:spPr/>
      <dgm:t>
        <a:bodyPr/>
        <a:lstStyle/>
        <a:p>
          <a:endParaRPr lang="en-029"/>
        </a:p>
      </dgm:t>
    </dgm:pt>
    <dgm:pt modelId="{9C6B9045-6A7A-4E31-A63A-E1F0417F1EC8}">
      <dgm:prSet/>
      <dgm:spPr/>
      <dgm:t>
        <a:bodyPr/>
        <a:lstStyle/>
        <a:p>
          <a:r>
            <a:rPr lang="en-029" dirty="0"/>
            <a:t>Provide the basic technical support – as simple as an internet cable can resolve internet issue</a:t>
          </a:r>
        </a:p>
      </dgm:t>
    </dgm:pt>
    <dgm:pt modelId="{FBDD8450-7264-4B2D-8599-97FFA91CDCB7}" type="parTrans" cxnId="{AE1C57E3-D7EA-4573-8348-FC12210F7FB5}">
      <dgm:prSet/>
      <dgm:spPr/>
      <dgm:t>
        <a:bodyPr/>
        <a:lstStyle/>
        <a:p>
          <a:endParaRPr lang="en-029"/>
        </a:p>
      </dgm:t>
    </dgm:pt>
    <dgm:pt modelId="{8F5FB411-6498-4F6D-B830-326398B0E057}" type="sibTrans" cxnId="{AE1C57E3-D7EA-4573-8348-FC12210F7FB5}">
      <dgm:prSet/>
      <dgm:spPr/>
      <dgm:t>
        <a:bodyPr/>
        <a:lstStyle/>
        <a:p>
          <a:endParaRPr lang="en-029"/>
        </a:p>
      </dgm:t>
    </dgm:pt>
    <dgm:pt modelId="{693A9282-916C-41C7-9B43-44D7F05D69D6}">
      <dgm:prSet/>
      <dgm:spPr/>
      <dgm:t>
        <a:bodyPr/>
        <a:lstStyle/>
        <a:p>
          <a:r>
            <a:rPr lang="en-029" dirty="0"/>
            <a:t>Recognize that students are actively in ‘class’ </a:t>
          </a:r>
        </a:p>
      </dgm:t>
    </dgm:pt>
    <dgm:pt modelId="{43E017BD-E3B2-4BCA-AAD5-38FD845A14F2}" type="parTrans" cxnId="{12E70A76-9EAE-4C01-AC42-22CA48440297}">
      <dgm:prSet/>
      <dgm:spPr/>
      <dgm:t>
        <a:bodyPr/>
        <a:lstStyle/>
        <a:p>
          <a:endParaRPr lang="en-029"/>
        </a:p>
      </dgm:t>
    </dgm:pt>
    <dgm:pt modelId="{36223E87-5FEB-4E31-A524-D4CC80E83147}" type="sibTrans" cxnId="{12E70A76-9EAE-4C01-AC42-22CA48440297}">
      <dgm:prSet/>
      <dgm:spPr/>
      <dgm:t>
        <a:bodyPr/>
        <a:lstStyle/>
        <a:p>
          <a:endParaRPr lang="en-029"/>
        </a:p>
      </dgm:t>
    </dgm:pt>
    <dgm:pt modelId="{B8532554-80E1-48A0-B10B-C000C8953898}">
      <dgm:prSet/>
      <dgm:spPr/>
      <dgm:t>
        <a:bodyPr/>
        <a:lstStyle/>
        <a:p>
          <a:r>
            <a:rPr lang="en-029" dirty="0"/>
            <a:t>Protect your investment – ensure students participate</a:t>
          </a:r>
        </a:p>
      </dgm:t>
    </dgm:pt>
    <dgm:pt modelId="{DF553E6A-4A63-42BF-BBB1-F8B6F4E89F82}" type="parTrans" cxnId="{1FE75A89-5562-4900-A33C-2FF86285031D}">
      <dgm:prSet/>
      <dgm:spPr/>
      <dgm:t>
        <a:bodyPr/>
        <a:lstStyle/>
        <a:p>
          <a:endParaRPr lang="en-029"/>
        </a:p>
      </dgm:t>
    </dgm:pt>
    <dgm:pt modelId="{4B57DA7A-97BA-448E-8025-A791E5145CAE}" type="sibTrans" cxnId="{1FE75A89-5562-4900-A33C-2FF86285031D}">
      <dgm:prSet/>
      <dgm:spPr/>
      <dgm:t>
        <a:bodyPr/>
        <a:lstStyle/>
        <a:p>
          <a:endParaRPr lang="en-029"/>
        </a:p>
      </dgm:t>
    </dgm:pt>
    <dgm:pt modelId="{3F2ABB8C-4944-40CD-86BE-5CD64C2BBE37}" type="pres">
      <dgm:prSet presAssocID="{EACCC371-3C89-44C1-90D1-CA9C17526926}" presName="Name0" presStyleCnt="0">
        <dgm:presLayoutVars>
          <dgm:dir/>
          <dgm:resizeHandles val="exact"/>
        </dgm:presLayoutVars>
      </dgm:prSet>
      <dgm:spPr/>
      <dgm:t>
        <a:bodyPr/>
        <a:lstStyle/>
        <a:p>
          <a:endParaRPr lang="en-US"/>
        </a:p>
      </dgm:t>
    </dgm:pt>
    <dgm:pt modelId="{C80D1F62-C5E8-4D75-AB7C-ED188A5DE402}" type="pres">
      <dgm:prSet presAssocID="{EACCC371-3C89-44C1-90D1-CA9C17526926}" presName="fgShape" presStyleLbl="fgShp" presStyleIdx="0" presStyleCnt="1"/>
      <dgm:spPr/>
    </dgm:pt>
    <dgm:pt modelId="{35A7D426-DD67-443E-AF00-887BB0D86A80}" type="pres">
      <dgm:prSet presAssocID="{EACCC371-3C89-44C1-90D1-CA9C17526926}" presName="linComp" presStyleCnt="0"/>
      <dgm:spPr/>
    </dgm:pt>
    <dgm:pt modelId="{EB2E502A-0A6A-4561-BB86-0975797F8A52}" type="pres">
      <dgm:prSet presAssocID="{DE5E4638-227F-4A68-9FC8-859741429591}" presName="compNode" presStyleCnt="0"/>
      <dgm:spPr/>
    </dgm:pt>
    <dgm:pt modelId="{18C8664E-7738-4418-AE8E-D8A89FB1373F}" type="pres">
      <dgm:prSet presAssocID="{DE5E4638-227F-4A68-9FC8-859741429591}" presName="bkgdShape" presStyleLbl="node1" presStyleIdx="0" presStyleCnt="5"/>
      <dgm:spPr/>
      <dgm:t>
        <a:bodyPr/>
        <a:lstStyle/>
        <a:p>
          <a:endParaRPr lang="en-US"/>
        </a:p>
      </dgm:t>
    </dgm:pt>
    <dgm:pt modelId="{0082AAF3-4A22-4735-A687-26E1AE974764}" type="pres">
      <dgm:prSet presAssocID="{DE5E4638-227F-4A68-9FC8-859741429591}" presName="nodeTx" presStyleLbl="node1" presStyleIdx="0" presStyleCnt="5">
        <dgm:presLayoutVars>
          <dgm:bulletEnabled val="1"/>
        </dgm:presLayoutVars>
      </dgm:prSet>
      <dgm:spPr/>
      <dgm:t>
        <a:bodyPr/>
        <a:lstStyle/>
        <a:p>
          <a:endParaRPr lang="en-US"/>
        </a:p>
      </dgm:t>
    </dgm:pt>
    <dgm:pt modelId="{A5482646-C6B1-42E2-A026-78FBF48C5B76}" type="pres">
      <dgm:prSet presAssocID="{DE5E4638-227F-4A68-9FC8-859741429591}" presName="invisiNode" presStyleLbl="node1" presStyleIdx="0" presStyleCnt="5"/>
      <dgm:spPr/>
    </dgm:pt>
    <dgm:pt modelId="{E08F08D5-829F-4393-AA62-2586C4DD577F}" type="pres">
      <dgm:prSet presAssocID="{DE5E4638-227F-4A68-9FC8-85974142959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l="-22000" r="-22000"/>
          </a:stretch>
        </a:blipFill>
      </dgm:spPr>
    </dgm:pt>
    <dgm:pt modelId="{2CB097B6-AED0-443E-B73B-31F38B49533D}" type="pres">
      <dgm:prSet presAssocID="{C35CB07C-D5BF-4992-ABC9-92A22FEEB150}" presName="sibTrans" presStyleLbl="sibTrans2D1" presStyleIdx="0" presStyleCnt="0"/>
      <dgm:spPr/>
      <dgm:t>
        <a:bodyPr/>
        <a:lstStyle/>
        <a:p>
          <a:endParaRPr lang="en-US"/>
        </a:p>
      </dgm:t>
    </dgm:pt>
    <dgm:pt modelId="{9264EAE7-01B7-4218-B34F-29D1567DB70B}" type="pres">
      <dgm:prSet presAssocID="{51EAF346-143A-4C14-AB55-C519889E74DA}" presName="compNode" presStyleCnt="0"/>
      <dgm:spPr/>
    </dgm:pt>
    <dgm:pt modelId="{9183B6DF-8679-4C0E-A8F8-DF246D57704C}" type="pres">
      <dgm:prSet presAssocID="{51EAF346-143A-4C14-AB55-C519889E74DA}" presName="bkgdShape" presStyleLbl="node1" presStyleIdx="1" presStyleCnt="5"/>
      <dgm:spPr/>
      <dgm:t>
        <a:bodyPr/>
        <a:lstStyle/>
        <a:p>
          <a:endParaRPr lang="en-US"/>
        </a:p>
      </dgm:t>
    </dgm:pt>
    <dgm:pt modelId="{6EC67286-4BF6-4214-B4BC-E99870699C8C}" type="pres">
      <dgm:prSet presAssocID="{51EAF346-143A-4C14-AB55-C519889E74DA}" presName="nodeTx" presStyleLbl="node1" presStyleIdx="1" presStyleCnt="5">
        <dgm:presLayoutVars>
          <dgm:bulletEnabled val="1"/>
        </dgm:presLayoutVars>
      </dgm:prSet>
      <dgm:spPr/>
      <dgm:t>
        <a:bodyPr/>
        <a:lstStyle/>
        <a:p>
          <a:endParaRPr lang="en-US"/>
        </a:p>
      </dgm:t>
    </dgm:pt>
    <dgm:pt modelId="{FB0B2C40-176B-4307-9793-3A0283EC2192}" type="pres">
      <dgm:prSet presAssocID="{51EAF346-143A-4C14-AB55-C519889E74DA}" presName="invisiNode" presStyleLbl="node1" presStyleIdx="1" presStyleCnt="5"/>
      <dgm:spPr/>
    </dgm:pt>
    <dgm:pt modelId="{BE11B364-B2FF-4DB6-B206-BC84B153942A}" type="pres">
      <dgm:prSet presAssocID="{51EAF346-143A-4C14-AB55-C519889E74DA}" presName="imagNode" presStyleLbl="fgImgPlace1" presStyleIdx="1" presStyleCnt="5"/>
      <dgm:spPr>
        <a:blipFill rotWithShape="1">
          <a:blip xmlns:r="http://schemas.openxmlformats.org/officeDocument/2006/relationships" r:embed="rId2"/>
          <a:srcRect/>
          <a:stretch>
            <a:fillRect t="-1000" b="-1000"/>
          </a:stretch>
        </a:blipFill>
      </dgm:spPr>
    </dgm:pt>
    <dgm:pt modelId="{CFAFCBE7-C5EF-473A-A48F-841E160203DE}" type="pres">
      <dgm:prSet presAssocID="{FAD287D5-D34A-484B-BFAC-754B2A4750ED}" presName="sibTrans" presStyleLbl="sibTrans2D1" presStyleIdx="0" presStyleCnt="0"/>
      <dgm:spPr/>
      <dgm:t>
        <a:bodyPr/>
        <a:lstStyle/>
        <a:p>
          <a:endParaRPr lang="en-US"/>
        </a:p>
      </dgm:t>
    </dgm:pt>
    <dgm:pt modelId="{9CE04F80-4FE6-4FF9-832A-D2F0CEF75A3F}" type="pres">
      <dgm:prSet presAssocID="{9C6B9045-6A7A-4E31-A63A-E1F0417F1EC8}" presName="compNode" presStyleCnt="0"/>
      <dgm:spPr/>
    </dgm:pt>
    <dgm:pt modelId="{0F642149-6DD9-4C36-8A58-2A2F2203FD09}" type="pres">
      <dgm:prSet presAssocID="{9C6B9045-6A7A-4E31-A63A-E1F0417F1EC8}" presName="bkgdShape" presStyleLbl="node1" presStyleIdx="2" presStyleCnt="5"/>
      <dgm:spPr/>
      <dgm:t>
        <a:bodyPr/>
        <a:lstStyle/>
        <a:p>
          <a:endParaRPr lang="en-US"/>
        </a:p>
      </dgm:t>
    </dgm:pt>
    <dgm:pt modelId="{37277A5E-DA66-420F-A58D-DD2DF4D62487}" type="pres">
      <dgm:prSet presAssocID="{9C6B9045-6A7A-4E31-A63A-E1F0417F1EC8}" presName="nodeTx" presStyleLbl="node1" presStyleIdx="2" presStyleCnt="5">
        <dgm:presLayoutVars>
          <dgm:bulletEnabled val="1"/>
        </dgm:presLayoutVars>
      </dgm:prSet>
      <dgm:spPr/>
      <dgm:t>
        <a:bodyPr/>
        <a:lstStyle/>
        <a:p>
          <a:endParaRPr lang="en-US"/>
        </a:p>
      </dgm:t>
    </dgm:pt>
    <dgm:pt modelId="{50296D23-77A8-46AB-827E-45E465C5C439}" type="pres">
      <dgm:prSet presAssocID="{9C6B9045-6A7A-4E31-A63A-E1F0417F1EC8}" presName="invisiNode" presStyleLbl="node1" presStyleIdx="2" presStyleCnt="5"/>
      <dgm:spPr/>
    </dgm:pt>
    <dgm:pt modelId="{BC657B95-3070-4BB1-A070-053604AAA947}" type="pres">
      <dgm:prSet presAssocID="{9C6B9045-6A7A-4E31-A63A-E1F0417F1EC8}" presName="imagNode" presStyleLbl="fgImgPlace1" presStyleIdx="2" presStyleCnt="5"/>
      <dgm:spPr>
        <a:blipFill rotWithShape="1">
          <a:blip xmlns:r="http://schemas.openxmlformats.org/officeDocument/2006/relationships" r:embed="rId3"/>
          <a:srcRect/>
          <a:stretch>
            <a:fillRect t="-10000" b="-10000"/>
          </a:stretch>
        </a:blipFill>
      </dgm:spPr>
    </dgm:pt>
    <dgm:pt modelId="{55955AB7-5DFE-44F4-8F81-28FC078F5C58}" type="pres">
      <dgm:prSet presAssocID="{8F5FB411-6498-4F6D-B830-326398B0E057}" presName="sibTrans" presStyleLbl="sibTrans2D1" presStyleIdx="0" presStyleCnt="0"/>
      <dgm:spPr/>
      <dgm:t>
        <a:bodyPr/>
        <a:lstStyle/>
        <a:p>
          <a:endParaRPr lang="en-US"/>
        </a:p>
      </dgm:t>
    </dgm:pt>
    <dgm:pt modelId="{FC0F8C84-EF80-4478-8F83-466F2CDF63DD}" type="pres">
      <dgm:prSet presAssocID="{693A9282-916C-41C7-9B43-44D7F05D69D6}" presName="compNode" presStyleCnt="0"/>
      <dgm:spPr/>
    </dgm:pt>
    <dgm:pt modelId="{4808B1BA-5454-4E37-96C0-624EC2051176}" type="pres">
      <dgm:prSet presAssocID="{693A9282-916C-41C7-9B43-44D7F05D69D6}" presName="bkgdShape" presStyleLbl="node1" presStyleIdx="3" presStyleCnt="5"/>
      <dgm:spPr/>
      <dgm:t>
        <a:bodyPr/>
        <a:lstStyle/>
        <a:p>
          <a:endParaRPr lang="en-US"/>
        </a:p>
      </dgm:t>
    </dgm:pt>
    <dgm:pt modelId="{0E90A819-BFCB-4CE7-A6BF-C842DEDDAEF6}" type="pres">
      <dgm:prSet presAssocID="{693A9282-916C-41C7-9B43-44D7F05D69D6}" presName="nodeTx" presStyleLbl="node1" presStyleIdx="3" presStyleCnt="5">
        <dgm:presLayoutVars>
          <dgm:bulletEnabled val="1"/>
        </dgm:presLayoutVars>
      </dgm:prSet>
      <dgm:spPr/>
      <dgm:t>
        <a:bodyPr/>
        <a:lstStyle/>
        <a:p>
          <a:endParaRPr lang="en-US"/>
        </a:p>
      </dgm:t>
    </dgm:pt>
    <dgm:pt modelId="{2BAF2096-67B0-46A9-9A6E-52C39956810D}" type="pres">
      <dgm:prSet presAssocID="{693A9282-916C-41C7-9B43-44D7F05D69D6}" presName="invisiNode" presStyleLbl="node1" presStyleIdx="3" presStyleCnt="5"/>
      <dgm:spPr/>
    </dgm:pt>
    <dgm:pt modelId="{9544AF30-1A51-4D53-A78D-D64E373FC5DA}" type="pres">
      <dgm:prSet presAssocID="{693A9282-916C-41C7-9B43-44D7F05D69D6}" presName="imagNode" presStyleLbl="fgImgPlace1" presStyleIdx="3" presStyleCnt="5"/>
      <dgm:spPr>
        <a:blipFill rotWithShape="1">
          <a:blip xmlns:r="http://schemas.openxmlformats.org/officeDocument/2006/relationships" r:embed="rId4"/>
          <a:srcRect/>
          <a:stretch>
            <a:fillRect l="-7000" r="-7000"/>
          </a:stretch>
        </a:blipFill>
      </dgm:spPr>
    </dgm:pt>
    <dgm:pt modelId="{396D9852-34A8-4F0C-BBE3-BE2BADB1D47C}" type="pres">
      <dgm:prSet presAssocID="{36223E87-5FEB-4E31-A524-D4CC80E83147}" presName="sibTrans" presStyleLbl="sibTrans2D1" presStyleIdx="0" presStyleCnt="0"/>
      <dgm:spPr/>
      <dgm:t>
        <a:bodyPr/>
        <a:lstStyle/>
        <a:p>
          <a:endParaRPr lang="en-US"/>
        </a:p>
      </dgm:t>
    </dgm:pt>
    <dgm:pt modelId="{75F9E2D6-CE7E-4516-939C-58F4F057AB2E}" type="pres">
      <dgm:prSet presAssocID="{B8532554-80E1-48A0-B10B-C000C8953898}" presName="compNode" presStyleCnt="0"/>
      <dgm:spPr/>
    </dgm:pt>
    <dgm:pt modelId="{C1725C5A-CD11-464E-A2F0-5F492B2E4B87}" type="pres">
      <dgm:prSet presAssocID="{B8532554-80E1-48A0-B10B-C000C8953898}" presName="bkgdShape" presStyleLbl="node1" presStyleIdx="4" presStyleCnt="5"/>
      <dgm:spPr/>
      <dgm:t>
        <a:bodyPr/>
        <a:lstStyle/>
        <a:p>
          <a:endParaRPr lang="en-US"/>
        </a:p>
      </dgm:t>
    </dgm:pt>
    <dgm:pt modelId="{A7F9CDF7-FBC3-4A2D-99B4-BEFABFFCE70B}" type="pres">
      <dgm:prSet presAssocID="{B8532554-80E1-48A0-B10B-C000C8953898}" presName="nodeTx" presStyleLbl="node1" presStyleIdx="4" presStyleCnt="5">
        <dgm:presLayoutVars>
          <dgm:bulletEnabled val="1"/>
        </dgm:presLayoutVars>
      </dgm:prSet>
      <dgm:spPr/>
      <dgm:t>
        <a:bodyPr/>
        <a:lstStyle/>
        <a:p>
          <a:endParaRPr lang="en-US"/>
        </a:p>
      </dgm:t>
    </dgm:pt>
    <dgm:pt modelId="{703A0475-6404-4951-8128-DF4E8F22B926}" type="pres">
      <dgm:prSet presAssocID="{B8532554-80E1-48A0-B10B-C000C8953898}" presName="invisiNode" presStyleLbl="node1" presStyleIdx="4" presStyleCnt="5"/>
      <dgm:spPr/>
    </dgm:pt>
    <dgm:pt modelId="{4AB9E99F-20CD-4CB3-90E0-A7CCC706635C}" type="pres">
      <dgm:prSet presAssocID="{B8532554-80E1-48A0-B10B-C000C8953898}" presName="imagNode" presStyleLbl="fgImgPlace1" presStyleIdx="4" presStyleCnt="5"/>
      <dgm:spPr>
        <a:blipFill rotWithShape="1">
          <a:blip xmlns:r="http://schemas.openxmlformats.org/officeDocument/2006/relationships" r:embed="rId5"/>
          <a:srcRect/>
          <a:stretch>
            <a:fillRect l="-25000" r="-25000"/>
          </a:stretch>
        </a:blipFill>
      </dgm:spPr>
    </dgm:pt>
  </dgm:ptLst>
  <dgm:cxnLst>
    <dgm:cxn modelId="{2C80CE88-495E-430F-9657-6FF6AC17D8F8}" type="presOf" srcId="{36223E87-5FEB-4E31-A524-D4CC80E83147}" destId="{396D9852-34A8-4F0C-BBE3-BE2BADB1D47C}" srcOrd="0" destOrd="0" presId="urn:microsoft.com/office/officeart/2005/8/layout/hList7#1"/>
    <dgm:cxn modelId="{7585F4C1-5B51-487D-9321-CE47E4C24C6A}" type="presOf" srcId="{9C6B9045-6A7A-4E31-A63A-E1F0417F1EC8}" destId="{0F642149-6DD9-4C36-8A58-2A2F2203FD09}" srcOrd="0" destOrd="0" presId="urn:microsoft.com/office/officeart/2005/8/layout/hList7#1"/>
    <dgm:cxn modelId="{5E2E5476-E54F-4229-8C92-AF13F9B8B635}" type="presOf" srcId="{B8532554-80E1-48A0-B10B-C000C8953898}" destId="{A7F9CDF7-FBC3-4A2D-99B4-BEFABFFCE70B}" srcOrd="1" destOrd="0" presId="urn:microsoft.com/office/officeart/2005/8/layout/hList7#1"/>
    <dgm:cxn modelId="{299730A5-6F8D-4C7B-86BC-802F99D260E4}" type="presOf" srcId="{8F5FB411-6498-4F6D-B830-326398B0E057}" destId="{55955AB7-5DFE-44F4-8F81-28FC078F5C58}" srcOrd="0" destOrd="0" presId="urn:microsoft.com/office/officeart/2005/8/layout/hList7#1"/>
    <dgm:cxn modelId="{12E70A76-9EAE-4C01-AC42-22CA48440297}" srcId="{EACCC371-3C89-44C1-90D1-CA9C17526926}" destId="{693A9282-916C-41C7-9B43-44D7F05D69D6}" srcOrd="3" destOrd="0" parTransId="{43E017BD-E3B2-4BCA-AAD5-38FD845A14F2}" sibTransId="{36223E87-5FEB-4E31-A524-D4CC80E83147}"/>
    <dgm:cxn modelId="{5EEA6F1A-08FF-47E6-8E07-4989F8E28870}" type="presOf" srcId="{693A9282-916C-41C7-9B43-44D7F05D69D6}" destId="{0E90A819-BFCB-4CE7-A6BF-C842DEDDAEF6}" srcOrd="1" destOrd="0" presId="urn:microsoft.com/office/officeart/2005/8/layout/hList7#1"/>
    <dgm:cxn modelId="{7FD32C5A-5152-44E9-A573-0C3513F290D4}" type="presOf" srcId="{FAD287D5-D34A-484B-BFAC-754B2A4750ED}" destId="{CFAFCBE7-C5EF-473A-A48F-841E160203DE}" srcOrd="0" destOrd="0" presId="urn:microsoft.com/office/officeart/2005/8/layout/hList7#1"/>
    <dgm:cxn modelId="{BBA1954E-9FCD-4A91-BB16-38D9085BC0B8}" type="presOf" srcId="{51EAF346-143A-4C14-AB55-C519889E74DA}" destId="{9183B6DF-8679-4C0E-A8F8-DF246D57704C}" srcOrd="0" destOrd="0" presId="urn:microsoft.com/office/officeart/2005/8/layout/hList7#1"/>
    <dgm:cxn modelId="{87238D7E-A051-440F-B97E-9C6787C214F1}" type="presOf" srcId="{51EAF346-143A-4C14-AB55-C519889E74DA}" destId="{6EC67286-4BF6-4214-B4BC-E99870699C8C}" srcOrd="1" destOrd="0" presId="urn:microsoft.com/office/officeart/2005/8/layout/hList7#1"/>
    <dgm:cxn modelId="{1FE75A89-5562-4900-A33C-2FF86285031D}" srcId="{EACCC371-3C89-44C1-90D1-CA9C17526926}" destId="{B8532554-80E1-48A0-B10B-C000C8953898}" srcOrd="4" destOrd="0" parTransId="{DF553E6A-4A63-42BF-BBB1-F8B6F4E89F82}" sibTransId="{4B57DA7A-97BA-448E-8025-A791E5145CAE}"/>
    <dgm:cxn modelId="{0A0FA91A-B611-43BB-B94A-6DFF132CE40A}" srcId="{EACCC371-3C89-44C1-90D1-CA9C17526926}" destId="{51EAF346-143A-4C14-AB55-C519889E74DA}" srcOrd="1" destOrd="0" parTransId="{7F30EE9F-A742-46EE-A92E-18941DCB76EB}" sibTransId="{FAD287D5-D34A-484B-BFAC-754B2A4750ED}"/>
    <dgm:cxn modelId="{550EDA43-C47E-4633-8345-4F16D403510B}" type="presOf" srcId="{DE5E4638-227F-4A68-9FC8-859741429591}" destId="{18C8664E-7738-4418-AE8E-D8A89FB1373F}" srcOrd="0" destOrd="0" presId="urn:microsoft.com/office/officeart/2005/8/layout/hList7#1"/>
    <dgm:cxn modelId="{AE1C57E3-D7EA-4573-8348-FC12210F7FB5}" srcId="{EACCC371-3C89-44C1-90D1-CA9C17526926}" destId="{9C6B9045-6A7A-4E31-A63A-E1F0417F1EC8}" srcOrd="2" destOrd="0" parTransId="{FBDD8450-7264-4B2D-8599-97FFA91CDCB7}" sibTransId="{8F5FB411-6498-4F6D-B830-326398B0E057}"/>
    <dgm:cxn modelId="{7435BD86-A96D-48B6-A4B5-B9F7890B5DEB}" srcId="{EACCC371-3C89-44C1-90D1-CA9C17526926}" destId="{DE5E4638-227F-4A68-9FC8-859741429591}" srcOrd="0" destOrd="0" parTransId="{E3411E6C-92F8-430C-81E8-A4B8FB468A23}" sibTransId="{C35CB07C-D5BF-4992-ABC9-92A22FEEB150}"/>
    <dgm:cxn modelId="{BF6F1C49-997A-484A-885F-7D1BE7751612}" type="presOf" srcId="{693A9282-916C-41C7-9B43-44D7F05D69D6}" destId="{4808B1BA-5454-4E37-96C0-624EC2051176}" srcOrd="0" destOrd="0" presId="urn:microsoft.com/office/officeart/2005/8/layout/hList7#1"/>
    <dgm:cxn modelId="{20F818F5-F0FF-436E-8C2E-25180B8C166F}" type="presOf" srcId="{DE5E4638-227F-4A68-9FC8-859741429591}" destId="{0082AAF3-4A22-4735-A687-26E1AE974764}" srcOrd="1" destOrd="0" presId="urn:microsoft.com/office/officeart/2005/8/layout/hList7#1"/>
    <dgm:cxn modelId="{9D8D49E8-815A-4442-A0B1-79C0EA7ACB9A}" type="presOf" srcId="{C35CB07C-D5BF-4992-ABC9-92A22FEEB150}" destId="{2CB097B6-AED0-443E-B73B-31F38B49533D}" srcOrd="0" destOrd="0" presId="urn:microsoft.com/office/officeart/2005/8/layout/hList7#1"/>
    <dgm:cxn modelId="{79549A15-1B93-430D-A0C1-BB9D4C0DD955}" type="presOf" srcId="{B8532554-80E1-48A0-B10B-C000C8953898}" destId="{C1725C5A-CD11-464E-A2F0-5F492B2E4B87}" srcOrd="0" destOrd="0" presId="urn:microsoft.com/office/officeart/2005/8/layout/hList7#1"/>
    <dgm:cxn modelId="{04EE7B83-A5F6-4A6B-B522-7769E92157F2}" type="presOf" srcId="{EACCC371-3C89-44C1-90D1-CA9C17526926}" destId="{3F2ABB8C-4944-40CD-86BE-5CD64C2BBE37}" srcOrd="0" destOrd="0" presId="urn:microsoft.com/office/officeart/2005/8/layout/hList7#1"/>
    <dgm:cxn modelId="{378C8C65-6F87-40CD-8951-89C13C68D936}" type="presOf" srcId="{9C6B9045-6A7A-4E31-A63A-E1F0417F1EC8}" destId="{37277A5E-DA66-420F-A58D-DD2DF4D62487}" srcOrd="1" destOrd="0" presId="urn:microsoft.com/office/officeart/2005/8/layout/hList7#1"/>
    <dgm:cxn modelId="{7E4E1D7C-7DD9-479A-ADD2-55A4647C2537}" type="presParOf" srcId="{3F2ABB8C-4944-40CD-86BE-5CD64C2BBE37}" destId="{C80D1F62-C5E8-4D75-AB7C-ED188A5DE402}" srcOrd="0" destOrd="0" presId="urn:microsoft.com/office/officeart/2005/8/layout/hList7#1"/>
    <dgm:cxn modelId="{0CAE7576-1162-4BB8-887C-C39936C4B7C8}" type="presParOf" srcId="{3F2ABB8C-4944-40CD-86BE-5CD64C2BBE37}" destId="{35A7D426-DD67-443E-AF00-887BB0D86A80}" srcOrd="1" destOrd="0" presId="urn:microsoft.com/office/officeart/2005/8/layout/hList7#1"/>
    <dgm:cxn modelId="{1CCB1A55-46B2-41CE-A112-ED6B47BDBE95}" type="presParOf" srcId="{35A7D426-DD67-443E-AF00-887BB0D86A80}" destId="{EB2E502A-0A6A-4561-BB86-0975797F8A52}" srcOrd="0" destOrd="0" presId="urn:microsoft.com/office/officeart/2005/8/layout/hList7#1"/>
    <dgm:cxn modelId="{B5DEA361-A9D5-4E87-B89E-6161D84F502D}" type="presParOf" srcId="{EB2E502A-0A6A-4561-BB86-0975797F8A52}" destId="{18C8664E-7738-4418-AE8E-D8A89FB1373F}" srcOrd="0" destOrd="0" presId="urn:microsoft.com/office/officeart/2005/8/layout/hList7#1"/>
    <dgm:cxn modelId="{4E949331-6641-4E0A-8C37-2F7B3BF332E4}" type="presParOf" srcId="{EB2E502A-0A6A-4561-BB86-0975797F8A52}" destId="{0082AAF3-4A22-4735-A687-26E1AE974764}" srcOrd="1" destOrd="0" presId="urn:microsoft.com/office/officeart/2005/8/layout/hList7#1"/>
    <dgm:cxn modelId="{82F00FE0-3376-49AD-A215-0E1FF2C2F81E}" type="presParOf" srcId="{EB2E502A-0A6A-4561-BB86-0975797F8A52}" destId="{A5482646-C6B1-42E2-A026-78FBF48C5B76}" srcOrd="2" destOrd="0" presId="urn:microsoft.com/office/officeart/2005/8/layout/hList7#1"/>
    <dgm:cxn modelId="{52FE0E13-6468-4BC0-9B45-B336919F04A9}" type="presParOf" srcId="{EB2E502A-0A6A-4561-BB86-0975797F8A52}" destId="{E08F08D5-829F-4393-AA62-2586C4DD577F}" srcOrd="3" destOrd="0" presId="urn:microsoft.com/office/officeart/2005/8/layout/hList7#1"/>
    <dgm:cxn modelId="{1765441C-D3C1-4440-8854-BD984053BDC5}" type="presParOf" srcId="{35A7D426-DD67-443E-AF00-887BB0D86A80}" destId="{2CB097B6-AED0-443E-B73B-31F38B49533D}" srcOrd="1" destOrd="0" presId="urn:microsoft.com/office/officeart/2005/8/layout/hList7#1"/>
    <dgm:cxn modelId="{4CFD43AB-EEC3-45D4-B7F5-F3611A0F8595}" type="presParOf" srcId="{35A7D426-DD67-443E-AF00-887BB0D86A80}" destId="{9264EAE7-01B7-4218-B34F-29D1567DB70B}" srcOrd="2" destOrd="0" presId="urn:microsoft.com/office/officeart/2005/8/layout/hList7#1"/>
    <dgm:cxn modelId="{BA9171E4-588E-4C86-B547-EA43D506879F}" type="presParOf" srcId="{9264EAE7-01B7-4218-B34F-29D1567DB70B}" destId="{9183B6DF-8679-4C0E-A8F8-DF246D57704C}" srcOrd="0" destOrd="0" presId="urn:microsoft.com/office/officeart/2005/8/layout/hList7#1"/>
    <dgm:cxn modelId="{934D493B-109D-48ED-9C38-7E394C8B6537}" type="presParOf" srcId="{9264EAE7-01B7-4218-B34F-29D1567DB70B}" destId="{6EC67286-4BF6-4214-B4BC-E99870699C8C}" srcOrd="1" destOrd="0" presId="urn:microsoft.com/office/officeart/2005/8/layout/hList7#1"/>
    <dgm:cxn modelId="{D7596A5F-0AB9-40D9-A887-6F81BFB1772A}" type="presParOf" srcId="{9264EAE7-01B7-4218-B34F-29D1567DB70B}" destId="{FB0B2C40-176B-4307-9793-3A0283EC2192}" srcOrd="2" destOrd="0" presId="urn:microsoft.com/office/officeart/2005/8/layout/hList7#1"/>
    <dgm:cxn modelId="{268B65CA-8717-465F-A13A-965ECCA962B1}" type="presParOf" srcId="{9264EAE7-01B7-4218-B34F-29D1567DB70B}" destId="{BE11B364-B2FF-4DB6-B206-BC84B153942A}" srcOrd="3" destOrd="0" presId="urn:microsoft.com/office/officeart/2005/8/layout/hList7#1"/>
    <dgm:cxn modelId="{241A2DCD-9CC1-4BD6-91C0-52E8BB2EB237}" type="presParOf" srcId="{35A7D426-DD67-443E-AF00-887BB0D86A80}" destId="{CFAFCBE7-C5EF-473A-A48F-841E160203DE}" srcOrd="3" destOrd="0" presId="urn:microsoft.com/office/officeart/2005/8/layout/hList7#1"/>
    <dgm:cxn modelId="{5A3FDB5F-732E-43A4-84A7-207BC41DAC5E}" type="presParOf" srcId="{35A7D426-DD67-443E-AF00-887BB0D86A80}" destId="{9CE04F80-4FE6-4FF9-832A-D2F0CEF75A3F}" srcOrd="4" destOrd="0" presId="urn:microsoft.com/office/officeart/2005/8/layout/hList7#1"/>
    <dgm:cxn modelId="{5AB3BB2E-5079-466D-9650-EAE273D5C119}" type="presParOf" srcId="{9CE04F80-4FE6-4FF9-832A-D2F0CEF75A3F}" destId="{0F642149-6DD9-4C36-8A58-2A2F2203FD09}" srcOrd="0" destOrd="0" presId="urn:microsoft.com/office/officeart/2005/8/layout/hList7#1"/>
    <dgm:cxn modelId="{F0D32EBB-009A-4635-8593-B1DD8D675D0F}" type="presParOf" srcId="{9CE04F80-4FE6-4FF9-832A-D2F0CEF75A3F}" destId="{37277A5E-DA66-420F-A58D-DD2DF4D62487}" srcOrd="1" destOrd="0" presId="urn:microsoft.com/office/officeart/2005/8/layout/hList7#1"/>
    <dgm:cxn modelId="{C003254C-5220-44CD-ADFF-089A21BA889D}" type="presParOf" srcId="{9CE04F80-4FE6-4FF9-832A-D2F0CEF75A3F}" destId="{50296D23-77A8-46AB-827E-45E465C5C439}" srcOrd="2" destOrd="0" presId="urn:microsoft.com/office/officeart/2005/8/layout/hList7#1"/>
    <dgm:cxn modelId="{167C7CE4-7AED-4B8F-B9D2-34781FBC0E15}" type="presParOf" srcId="{9CE04F80-4FE6-4FF9-832A-D2F0CEF75A3F}" destId="{BC657B95-3070-4BB1-A070-053604AAA947}" srcOrd="3" destOrd="0" presId="urn:microsoft.com/office/officeart/2005/8/layout/hList7#1"/>
    <dgm:cxn modelId="{0170E37F-8C27-479D-AF1B-E1EFFA6759FF}" type="presParOf" srcId="{35A7D426-DD67-443E-AF00-887BB0D86A80}" destId="{55955AB7-5DFE-44F4-8F81-28FC078F5C58}" srcOrd="5" destOrd="0" presId="urn:microsoft.com/office/officeart/2005/8/layout/hList7#1"/>
    <dgm:cxn modelId="{DAE1471B-409B-4DC6-B8B0-E2A285E0D048}" type="presParOf" srcId="{35A7D426-DD67-443E-AF00-887BB0D86A80}" destId="{FC0F8C84-EF80-4478-8F83-466F2CDF63DD}" srcOrd="6" destOrd="0" presId="urn:microsoft.com/office/officeart/2005/8/layout/hList7#1"/>
    <dgm:cxn modelId="{24E660C0-AD63-49A0-AD86-EED40B765CD5}" type="presParOf" srcId="{FC0F8C84-EF80-4478-8F83-466F2CDF63DD}" destId="{4808B1BA-5454-4E37-96C0-624EC2051176}" srcOrd="0" destOrd="0" presId="urn:microsoft.com/office/officeart/2005/8/layout/hList7#1"/>
    <dgm:cxn modelId="{7E22A0F1-DA09-4A13-AB0A-82CB942331CB}" type="presParOf" srcId="{FC0F8C84-EF80-4478-8F83-466F2CDF63DD}" destId="{0E90A819-BFCB-4CE7-A6BF-C842DEDDAEF6}" srcOrd="1" destOrd="0" presId="urn:microsoft.com/office/officeart/2005/8/layout/hList7#1"/>
    <dgm:cxn modelId="{AFF162FB-A51E-4172-8A33-BA6FD32946CC}" type="presParOf" srcId="{FC0F8C84-EF80-4478-8F83-466F2CDF63DD}" destId="{2BAF2096-67B0-46A9-9A6E-52C39956810D}" srcOrd="2" destOrd="0" presId="urn:microsoft.com/office/officeart/2005/8/layout/hList7#1"/>
    <dgm:cxn modelId="{39622B3E-A494-49E9-8C3B-580A3B1D755F}" type="presParOf" srcId="{FC0F8C84-EF80-4478-8F83-466F2CDF63DD}" destId="{9544AF30-1A51-4D53-A78D-D64E373FC5DA}" srcOrd="3" destOrd="0" presId="urn:microsoft.com/office/officeart/2005/8/layout/hList7#1"/>
    <dgm:cxn modelId="{B34A6C0F-138A-4079-A710-1356C74B90E5}" type="presParOf" srcId="{35A7D426-DD67-443E-AF00-887BB0D86A80}" destId="{396D9852-34A8-4F0C-BBE3-BE2BADB1D47C}" srcOrd="7" destOrd="0" presId="urn:microsoft.com/office/officeart/2005/8/layout/hList7#1"/>
    <dgm:cxn modelId="{1D1E1A42-A893-44BE-AE82-FF3A927233EF}" type="presParOf" srcId="{35A7D426-DD67-443E-AF00-887BB0D86A80}" destId="{75F9E2D6-CE7E-4516-939C-58F4F057AB2E}" srcOrd="8" destOrd="0" presId="urn:microsoft.com/office/officeart/2005/8/layout/hList7#1"/>
    <dgm:cxn modelId="{210F4F9C-FF93-4BF1-A956-E9D2C2A6B93E}" type="presParOf" srcId="{75F9E2D6-CE7E-4516-939C-58F4F057AB2E}" destId="{C1725C5A-CD11-464E-A2F0-5F492B2E4B87}" srcOrd="0" destOrd="0" presId="urn:microsoft.com/office/officeart/2005/8/layout/hList7#1"/>
    <dgm:cxn modelId="{50D6023F-2974-4D10-976B-A3860F94F9DD}" type="presParOf" srcId="{75F9E2D6-CE7E-4516-939C-58F4F057AB2E}" destId="{A7F9CDF7-FBC3-4A2D-99B4-BEFABFFCE70B}" srcOrd="1" destOrd="0" presId="urn:microsoft.com/office/officeart/2005/8/layout/hList7#1"/>
    <dgm:cxn modelId="{AB933A76-DAB1-4BD2-8CDE-0C6F7C62F4EC}" type="presParOf" srcId="{75F9E2D6-CE7E-4516-939C-58F4F057AB2E}" destId="{703A0475-6404-4951-8128-DF4E8F22B926}" srcOrd="2" destOrd="0" presId="urn:microsoft.com/office/officeart/2005/8/layout/hList7#1"/>
    <dgm:cxn modelId="{5C8AEB12-897C-426F-B217-C0FD130A7727}" type="presParOf" srcId="{75F9E2D6-CE7E-4516-939C-58F4F057AB2E}" destId="{4AB9E99F-20CD-4CB3-90E0-A7CCC706635C}"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370C8-23B1-49AB-915E-56F60303AE2B}">
      <dsp:nvSpPr>
        <dsp:cNvPr id="0" name=""/>
        <dsp:cNvSpPr/>
      </dsp:nvSpPr>
      <dsp:spPr>
        <a:xfrm>
          <a:off x="0" y="6663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dirty="0"/>
            <a:t>Long History for virtual training events – In 2003, the </a:t>
          </a:r>
          <a:r>
            <a:rPr lang="en-029" sz="1300" b="1" kern="1200" dirty="0" err="1"/>
            <a:t>VLab</a:t>
          </a:r>
          <a:r>
            <a:rPr lang="en-029" sz="1300" b="1" kern="1200" dirty="0"/>
            <a:t> Regional Focus Group monthly discussion was started at CIMH, and now has spread across the World.</a:t>
          </a:r>
        </a:p>
      </dsp:txBody>
      <dsp:txXfrm>
        <a:off x="0" y="66633"/>
        <a:ext cx="10947748" cy="517140"/>
      </dsp:txXfrm>
    </dsp:sp>
    <dsp:sp modelId="{E794C348-BA5E-414D-9FE2-D76AE82D5CD4}">
      <dsp:nvSpPr>
        <dsp:cNvPr id="0" name=""/>
        <dsp:cNvSpPr/>
      </dsp:nvSpPr>
      <dsp:spPr>
        <a:xfrm>
          <a:off x="0" y="62121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a:t>In 2010, Ms Kathy-Ann Caesar and Mr Shawn Boyce worked with COMET on the implementation of an online course- the results AeroCPD, now in its 8</a:t>
          </a:r>
          <a:r>
            <a:rPr lang="en-029" sz="1300" b="1" kern="1200" baseline="30000"/>
            <a:t>th</a:t>
          </a:r>
          <a:r>
            <a:rPr lang="en-029" sz="1300" b="1" kern="1200"/>
            <a:t> offering and the Hydrological and GIS virtual courses.</a:t>
          </a:r>
        </a:p>
      </dsp:txBody>
      <dsp:txXfrm>
        <a:off x="0" y="621213"/>
        <a:ext cx="10947748" cy="517140"/>
      </dsp:txXfrm>
    </dsp:sp>
    <dsp:sp modelId="{5028C3B1-D0D5-4FC4-8C65-730277FAD2BA}">
      <dsp:nvSpPr>
        <dsp:cNvPr id="0" name=""/>
        <dsp:cNvSpPr/>
      </dsp:nvSpPr>
      <dsp:spPr>
        <a:xfrm>
          <a:off x="0" y="117579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a:t>The CIMH staff have taken part in ALL WMO ETR Train – the Trainers courses, and Some of CIMH graduates now serve as WMO lecturers.</a:t>
          </a:r>
        </a:p>
      </dsp:txBody>
      <dsp:txXfrm>
        <a:off x="0" y="1175793"/>
        <a:ext cx="10947748" cy="517140"/>
      </dsp:txXfrm>
    </dsp:sp>
    <dsp:sp modelId="{481B8D66-21BE-4E85-A917-08099BD6402C}">
      <dsp:nvSpPr>
        <dsp:cNvPr id="0" name=""/>
        <dsp:cNvSpPr/>
      </dsp:nvSpPr>
      <dsp:spPr>
        <a:xfrm>
          <a:off x="0" y="173037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a:t>CIMH has collaborated in the production and design of four COMET modules.</a:t>
          </a:r>
        </a:p>
      </dsp:txBody>
      <dsp:txXfrm>
        <a:off x="0" y="1730373"/>
        <a:ext cx="10947748" cy="517140"/>
      </dsp:txXfrm>
    </dsp:sp>
    <dsp:sp modelId="{6144313B-59F4-446C-8818-21D8DC83CCEC}">
      <dsp:nvSpPr>
        <dsp:cNvPr id="0" name=""/>
        <dsp:cNvSpPr/>
      </dsp:nvSpPr>
      <dsp:spPr>
        <a:xfrm>
          <a:off x="0" y="228495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a:t>CIMH has certified trained staff in Education</a:t>
          </a:r>
        </a:p>
      </dsp:txBody>
      <dsp:txXfrm>
        <a:off x="0" y="2284953"/>
        <a:ext cx="10947748" cy="517140"/>
      </dsp:txXfrm>
    </dsp:sp>
    <dsp:sp modelId="{EF70F4DB-AEEC-4552-9161-BA37E4EF34EA}">
      <dsp:nvSpPr>
        <dsp:cNvPr id="0" name=""/>
        <dsp:cNvSpPr/>
      </dsp:nvSpPr>
      <dsp:spPr>
        <a:xfrm>
          <a:off x="0" y="283953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a:t>CIMH is by good technical support, including mycimh Moodle. Zoom VoIP software, SMARTBoard in every classroom</a:t>
          </a:r>
        </a:p>
      </dsp:txBody>
      <dsp:txXfrm>
        <a:off x="0" y="2839533"/>
        <a:ext cx="10947748" cy="517140"/>
      </dsp:txXfrm>
    </dsp:sp>
    <dsp:sp modelId="{1963793E-D860-41A5-94D4-D3E354DEF980}">
      <dsp:nvSpPr>
        <dsp:cNvPr id="0" name=""/>
        <dsp:cNvSpPr/>
      </dsp:nvSpPr>
      <dsp:spPr>
        <a:xfrm>
          <a:off x="0" y="339411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dirty="0"/>
            <a:t>The Principal has provided and continues to support additional resources if and when needed.</a:t>
          </a:r>
        </a:p>
      </dsp:txBody>
      <dsp:txXfrm>
        <a:off x="0" y="3394113"/>
        <a:ext cx="10947748" cy="517140"/>
      </dsp:txXfrm>
    </dsp:sp>
    <dsp:sp modelId="{BADCCE5B-F13E-492D-B547-C4E2EFC90FCC}">
      <dsp:nvSpPr>
        <dsp:cNvPr id="0" name=""/>
        <dsp:cNvSpPr/>
      </dsp:nvSpPr>
      <dsp:spPr>
        <a:xfrm>
          <a:off x="0" y="3948693"/>
          <a:ext cx="10947748" cy="51714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029" sz="1300" b="1" kern="1200" dirty="0"/>
            <a:t>The COMET consulting team just completed a comprehensive review of the CIMH virtual training capabilities and the initial report confirms that the CIMH staff is well trained and the report has positive recommendations for continued improvements.</a:t>
          </a:r>
        </a:p>
      </dsp:txBody>
      <dsp:txXfrm>
        <a:off x="0" y="3948693"/>
        <a:ext cx="10947748" cy="517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2C0A38-18F6-42F0-8920-B9B9E557A611}">
      <dsp:nvSpPr>
        <dsp:cNvPr id="0" name=""/>
        <dsp:cNvSpPr/>
      </dsp:nvSpPr>
      <dsp:spPr>
        <a:xfrm>
          <a:off x="1104268" y="1444"/>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029" sz="1800" kern="1200" dirty="0"/>
            <a:t>Despite initial enthusiasm, many students fall off in their performance in the virtual learning format</a:t>
          </a:r>
          <a:endParaRPr lang="en-US" sz="1800" kern="1200" dirty="0"/>
        </a:p>
      </dsp:txBody>
      <dsp:txXfrm>
        <a:off x="1104268" y="1444"/>
        <a:ext cx="2656101" cy="1593660"/>
      </dsp:txXfrm>
    </dsp:sp>
    <dsp:sp modelId="{64E8F288-92CB-42EE-8930-3718D36ED0B7}">
      <dsp:nvSpPr>
        <dsp:cNvPr id="0" name=""/>
        <dsp:cNvSpPr/>
      </dsp:nvSpPr>
      <dsp:spPr>
        <a:xfrm>
          <a:off x="4025979" y="1444"/>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dirty="0"/>
            <a:t>MAJOR Distractions –</a:t>
          </a:r>
          <a:endParaRPr lang="en-US" sz="1800" kern="1200" dirty="0"/>
        </a:p>
        <a:p>
          <a:pPr marL="114300" lvl="1" indent="-114300" algn="l" defTabSz="622300">
            <a:lnSpc>
              <a:spcPct val="90000"/>
            </a:lnSpc>
            <a:spcBef>
              <a:spcPct val="0"/>
            </a:spcBef>
            <a:spcAft>
              <a:spcPct val="15000"/>
            </a:spcAft>
            <a:buChar char="••"/>
          </a:pPr>
          <a:r>
            <a:rPr lang="en-029" sz="1400" kern="1200"/>
            <a:t>They are working from HOME</a:t>
          </a:r>
          <a:endParaRPr lang="en-US" sz="1400" kern="1200"/>
        </a:p>
        <a:p>
          <a:pPr marL="114300" lvl="1" indent="-114300" algn="l" defTabSz="622300">
            <a:lnSpc>
              <a:spcPct val="90000"/>
            </a:lnSpc>
            <a:spcBef>
              <a:spcPct val="0"/>
            </a:spcBef>
            <a:spcAft>
              <a:spcPct val="15000"/>
            </a:spcAft>
            <a:buChar char="••"/>
          </a:pPr>
          <a:r>
            <a:rPr lang="en-029" sz="1400" kern="1200" dirty="0"/>
            <a:t>They are other devices, activities</a:t>
          </a:r>
          <a:endParaRPr lang="en-US" sz="1400" kern="1200" dirty="0"/>
        </a:p>
        <a:p>
          <a:pPr marL="114300" lvl="1" indent="-114300" algn="l" defTabSz="622300">
            <a:lnSpc>
              <a:spcPct val="90000"/>
            </a:lnSpc>
            <a:spcBef>
              <a:spcPct val="0"/>
            </a:spcBef>
            <a:spcAft>
              <a:spcPct val="15000"/>
            </a:spcAft>
            <a:buChar char="••"/>
          </a:pPr>
          <a:r>
            <a:rPr lang="en-029" sz="1400" kern="1200"/>
            <a:t>They are being CALLED out to WORK. </a:t>
          </a:r>
          <a:endParaRPr lang="en-US" sz="1400" kern="1200"/>
        </a:p>
      </dsp:txBody>
      <dsp:txXfrm>
        <a:off x="4025979" y="1444"/>
        <a:ext cx="2656101" cy="1593660"/>
      </dsp:txXfrm>
    </dsp:sp>
    <dsp:sp modelId="{B5ACE32A-11AC-486A-963B-91DCE2DF0879}">
      <dsp:nvSpPr>
        <dsp:cNvPr id="0" name=""/>
        <dsp:cNvSpPr/>
      </dsp:nvSpPr>
      <dsp:spPr>
        <a:xfrm>
          <a:off x="6947691" y="1444"/>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dirty="0"/>
            <a:t>POOR Mathematics and English Skills</a:t>
          </a:r>
          <a:endParaRPr lang="en-US" sz="1800" kern="1200" dirty="0"/>
        </a:p>
        <a:p>
          <a:pPr marL="114300" lvl="1" indent="-114300" algn="l" defTabSz="622300">
            <a:lnSpc>
              <a:spcPct val="90000"/>
            </a:lnSpc>
            <a:spcBef>
              <a:spcPct val="0"/>
            </a:spcBef>
            <a:spcAft>
              <a:spcPct val="15000"/>
            </a:spcAft>
            <a:buChar char="••"/>
          </a:pPr>
          <a:r>
            <a:rPr lang="en-029" sz="1400" kern="1200"/>
            <a:t>This continues to be a problem</a:t>
          </a:r>
          <a:endParaRPr lang="en-US" sz="1400" kern="1200"/>
        </a:p>
      </dsp:txBody>
      <dsp:txXfrm>
        <a:off x="6947691" y="1444"/>
        <a:ext cx="2656101" cy="1593660"/>
      </dsp:txXfrm>
    </dsp:sp>
    <dsp:sp modelId="{73ACC3E7-21FE-4E98-8D9D-ADC199FC1F60}">
      <dsp:nvSpPr>
        <dsp:cNvPr id="0" name=""/>
        <dsp:cNvSpPr/>
      </dsp:nvSpPr>
      <dsp:spPr>
        <a:xfrm>
          <a:off x="1104268" y="1860715"/>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a:t>Sense of Entitlement – Poor attitude</a:t>
          </a:r>
          <a:endParaRPr lang="en-US" sz="1800" kern="1200"/>
        </a:p>
        <a:p>
          <a:pPr marL="114300" lvl="1" indent="-114300" algn="l" defTabSz="622300">
            <a:lnSpc>
              <a:spcPct val="90000"/>
            </a:lnSpc>
            <a:spcBef>
              <a:spcPct val="0"/>
            </a:spcBef>
            <a:spcAft>
              <a:spcPct val="15000"/>
            </a:spcAft>
            <a:buChar char="••"/>
          </a:pPr>
          <a:r>
            <a:rPr lang="en-029" sz="1400" kern="1200"/>
            <a:t>Especially at the UWI level </a:t>
          </a:r>
          <a:endParaRPr lang="en-US" sz="1400" kern="1200"/>
        </a:p>
        <a:p>
          <a:pPr marL="114300" lvl="1" indent="-114300" algn="l" defTabSz="622300">
            <a:lnSpc>
              <a:spcPct val="90000"/>
            </a:lnSpc>
            <a:spcBef>
              <a:spcPct val="0"/>
            </a:spcBef>
            <a:spcAft>
              <a:spcPct val="15000"/>
            </a:spcAft>
            <a:buChar char="••"/>
          </a:pPr>
          <a:r>
            <a:rPr lang="en-029" sz="1400" kern="1200" dirty="0"/>
            <a:t>Demanding changes (e.g., recordings) with no effort to work on their part</a:t>
          </a:r>
          <a:endParaRPr lang="en-US" sz="1400" kern="1200" dirty="0"/>
        </a:p>
      </dsp:txBody>
      <dsp:txXfrm>
        <a:off x="1104268" y="1860715"/>
        <a:ext cx="2656101" cy="1593660"/>
      </dsp:txXfrm>
    </dsp:sp>
    <dsp:sp modelId="{3276DFA4-93AD-403B-B274-B4BDE1564C12}">
      <dsp:nvSpPr>
        <dsp:cNvPr id="0" name=""/>
        <dsp:cNvSpPr/>
      </dsp:nvSpPr>
      <dsp:spPr>
        <a:xfrm>
          <a:off x="4025979" y="1860715"/>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a:t>CHEATING and Plagiarism </a:t>
          </a:r>
          <a:endParaRPr lang="en-US" sz="1800" kern="1200"/>
        </a:p>
        <a:p>
          <a:pPr marL="114300" lvl="1" indent="-114300" algn="l" defTabSz="622300">
            <a:lnSpc>
              <a:spcPct val="90000"/>
            </a:lnSpc>
            <a:spcBef>
              <a:spcPct val="0"/>
            </a:spcBef>
            <a:spcAft>
              <a:spcPct val="15000"/>
            </a:spcAft>
            <a:buChar char="••"/>
          </a:pPr>
          <a:r>
            <a:rPr lang="en-029" sz="1400" kern="1200"/>
            <a:t>MAJOR issue – Students at CIMH can and will FACE expulsion if found cheating</a:t>
          </a:r>
          <a:endParaRPr lang="en-US" sz="1400" kern="1200"/>
        </a:p>
      </dsp:txBody>
      <dsp:txXfrm>
        <a:off x="4025979" y="1860715"/>
        <a:ext cx="2656101" cy="1593660"/>
      </dsp:txXfrm>
    </dsp:sp>
    <dsp:sp modelId="{82B8E590-DEBC-49F1-A51A-1F490283D869}">
      <dsp:nvSpPr>
        <dsp:cNvPr id="0" name=""/>
        <dsp:cNvSpPr/>
      </dsp:nvSpPr>
      <dsp:spPr>
        <a:xfrm>
          <a:off x="6947691" y="1860715"/>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a:t>Lack of proper computer Software/ Hardware and internet access</a:t>
          </a:r>
          <a:endParaRPr lang="en-US" sz="1800" kern="1200"/>
        </a:p>
        <a:p>
          <a:pPr marL="114300" lvl="1" indent="-114300" algn="l" defTabSz="622300">
            <a:lnSpc>
              <a:spcPct val="90000"/>
            </a:lnSpc>
            <a:spcBef>
              <a:spcPct val="0"/>
            </a:spcBef>
            <a:spcAft>
              <a:spcPct val="15000"/>
            </a:spcAft>
            <a:buChar char="••"/>
          </a:pPr>
          <a:r>
            <a:rPr lang="en-029" sz="1400" kern="1200"/>
            <a:t>As many as two students per course have consistent issues </a:t>
          </a:r>
          <a:endParaRPr lang="en-US" sz="1400" kern="1200"/>
        </a:p>
      </dsp:txBody>
      <dsp:txXfrm>
        <a:off x="6947691" y="1860715"/>
        <a:ext cx="2656101" cy="1593660"/>
      </dsp:txXfrm>
    </dsp:sp>
    <dsp:sp modelId="{9EAEEE7E-1000-4759-980F-03819EB6EC21}">
      <dsp:nvSpPr>
        <dsp:cNvPr id="0" name=""/>
        <dsp:cNvSpPr/>
      </dsp:nvSpPr>
      <dsp:spPr>
        <a:xfrm>
          <a:off x="4025979" y="3719986"/>
          <a:ext cx="2656101" cy="1593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029" sz="1800" kern="1200"/>
            <a:t>The COVID Factor</a:t>
          </a:r>
          <a:endParaRPr lang="en-US" sz="1800" kern="1200"/>
        </a:p>
        <a:p>
          <a:pPr marL="114300" lvl="1" indent="-114300" algn="l" defTabSz="622300">
            <a:lnSpc>
              <a:spcPct val="90000"/>
            </a:lnSpc>
            <a:spcBef>
              <a:spcPct val="0"/>
            </a:spcBef>
            <a:spcAft>
              <a:spcPct val="15000"/>
            </a:spcAft>
            <a:buChar char="••"/>
          </a:pPr>
          <a:r>
            <a:rPr lang="en-029" sz="1400" kern="1200" dirty="0"/>
            <a:t>Due to the COVID-19 pandemic, and with students working from home, they lack the maturity that is normally observed at this level of the University.</a:t>
          </a:r>
          <a:endParaRPr lang="en-US" sz="1400" kern="1200" dirty="0"/>
        </a:p>
      </dsp:txBody>
      <dsp:txXfrm>
        <a:off x="4025979" y="3719986"/>
        <a:ext cx="2656101" cy="15936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69EB46-BEB1-4700-A0FF-BD11F8EE169A}">
      <dsp:nvSpPr>
        <dsp:cNvPr id="0" name=""/>
        <dsp:cNvSpPr/>
      </dsp:nvSpPr>
      <dsp:spPr>
        <a:xfrm>
          <a:off x="0" y="199363"/>
          <a:ext cx="2278282" cy="13669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“On the fly” approaches to solving new challenges in teaching and learning in a virtual environment due to the current pandemic.</a:t>
          </a:r>
          <a:endParaRPr lang="en-029" sz="1200" kern="1200" dirty="0"/>
        </a:p>
      </dsp:txBody>
      <dsp:txXfrm>
        <a:off x="0" y="199363"/>
        <a:ext cx="2278282" cy="1366969"/>
      </dsp:txXfrm>
    </dsp:sp>
    <dsp:sp modelId="{6D1CE525-3EFC-4259-A52F-46A684A617D8}">
      <dsp:nvSpPr>
        <dsp:cNvPr id="0" name=""/>
        <dsp:cNvSpPr/>
      </dsp:nvSpPr>
      <dsp:spPr>
        <a:xfrm>
          <a:off x="2506110" y="199363"/>
          <a:ext cx="2278282" cy="13669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Mental and physical fatigue is becoming an increasing problem. </a:t>
          </a:r>
          <a:endParaRPr lang="en-029" sz="1200" kern="1200"/>
        </a:p>
      </dsp:txBody>
      <dsp:txXfrm>
        <a:off x="2506110" y="199363"/>
        <a:ext cx="2278282" cy="1366969"/>
      </dsp:txXfrm>
    </dsp:sp>
    <dsp:sp modelId="{B2CDACEA-ADD0-4432-9238-3B9D4B09CE64}">
      <dsp:nvSpPr>
        <dsp:cNvPr id="0" name=""/>
        <dsp:cNvSpPr/>
      </dsp:nvSpPr>
      <dsp:spPr>
        <a:xfrm>
          <a:off x="5012220" y="199363"/>
          <a:ext cx="2278282" cy="136696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The time taken to complete certain tasks has now tripled in a virtual environment and hence entitled vacation leave is compromised.</a:t>
          </a:r>
          <a:endParaRPr lang="en-029" sz="1200" kern="1200"/>
        </a:p>
      </dsp:txBody>
      <dsp:txXfrm>
        <a:off x="5012220" y="199363"/>
        <a:ext cx="2278282" cy="1366969"/>
      </dsp:txXfrm>
    </dsp:sp>
    <dsp:sp modelId="{E0C9AB58-564E-40E5-B022-030DA4268E93}">
      <dsp:nvSpPr>
        <dsp:cNvPr id="0" name=""/>
        <dsp:cNvSpPr/>
      </dsp:nvSpPr>
      <dsp:spPr>
        <a:xfrm>
          <a:off x="0" y="1794161"/>
          <a:ext cx="2278282" cy="136696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COVID fatigue.</a:t>
          </a:r>
          <a:endParaRPr lang="en-029" sz="1200" kern="1200"/>
        </a:p>
      </dsp:txBody>
      <dsp:txXfrm>
        <a:off x="0" y="1794161"/>
        <a:ext cx="2278282" cy="1366969"/>
      </dsp:txXfrm>
    </dsp:sp>
    <dsp:sp modelId="{B1538667-0F7F-4D2E-8B2F-DA76E42DEA8B}">
      <dsp:nvSpPr>
        <dsp:cNvPr id="0" name=""/>
        <dsp:cNvSpPr/>
      </dsp:nvSpPr>
      <dsp:spPr>
        <a:xfrm>
          <a:off x="2506110" y="1794161"/>
          <a:ext cx="2278282" cy="136696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Over the years at CIMH, the heavy teaching load and other responsibilities have hampered time available to do research and write papers for publication</a:t>
          </a:r>
          <a:endParaRPr lang="en-029" sz="1200" kern="1200"/>
        </a:p>
      </dsp:txBody>
      <dsp:txXfrm>
        <a:off x="2506110" y="1794161"/>
        <a:ext cx="2278282" cy="1366969"/>
      </dsp:txXfrm>
    </dsp:sp>
    <dsp:sp modelId="{EA0A04FA-C36A-40A2-9BA3-D86B23C5FF3A}">
      <dsp:nvSpPr>
        <dsp:cNvPr id="0" name=""/>
        <dsp:cNvSpPr/>
      </dsp:nvSpPr>
      <dsp:spPr>
        <a:xfrm>
          <a:off x="5012220" y="1794161"/>
          <a:ext cx="2278282" cy="13669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Lack of quality administrative support.</a:t>
          </a:r>
          <a:endParaRPr lang="en-029" sz="1200" kern="1200"/>
        </a:p>
      </dsp:txBody>
      <dsp:txXfrm>
        <a:off x="5012220" y="1794161"/>
        <a:ext cx="2278282" cy="1366969"/>
      </dsp:txXfrm>
    </dsp:sp>
    <dsp:sp modelId="{6AA51F41-05B5-4160-AFC3-E8B0FBFE3E77}">
      <dsp:nvSpPr>
        <dsp:cNvPr id="0" name=""/>
        <dsp:cNvSpPr/>
      </dsp:nvSpPr>
      <dsp:spPr>
        <a:xfrm>
          <a:off x="0" y="3388958"/>
          <a:ext cx="2278282" cy="13669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TT" sz="1200" kern="1200"/>
            <a:t>The continuing instability of the training brought about by the COVID Pandemic.</a:t>
          </a:r>
          <a:endParaRPr lang="en-029" sz="1200" kern="1200"/>
        </a:p>
      </dsp:txBody>
      <dsp:txXfrm>
        <a:off x="0" y="3388958"/>
        <a:ext cx="2278282" cy="1366969"/>
      </dsp:txXfrm>
    </dsp:sp>
    <dsp:sp modelId="{3921A216-AA51-48CC-8BFE-39B398E84E31}">
      <dsp:nvSpPr>
        <dsp:cNvPr id="0" name=""/>
        <dsp:cNvSpPr/>
      </dsp:nvSpPr>
      <dsp:spPr>
        <a:xfrm>
          <a:off x="2506110" y="3388958"/>
          <a:ext cx="2278282" cy="136696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TT" sz="1200" kern="1200"/>
            <a:t>The role of being the main training section has multiple facets which incorporates multiple layers of administration</a:t>
          </a:r>
          <a:endParaRPr lang="en-029" sz="1200" kern="1200"/>
        </a:p>
      </dsp:txBody>
      <dsp:txXfrm>
        <a:off x="2506110" y="3388958"/>
        <a:ext cx="2278282" cy="1366969"/>
      </dsp:txXfrm>
    </dsp:sp>
    <dsp:sp modelId="{921BF802-E3B2-4246-90A6-07699529AC82}">
      <dsp:nvSpPr>
        <dsp:cNvPr id="0" name=""/>
        <dsp:cNvSpPr/>
      </dsp:nvSpPr>
      <dsp:spPr>
        <a:xfrm>
          <a:off x="5012220" y="3388958"/>
          <a:ext cx="2278282" cy="136696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TT" sz="1200" kern="1200"/>
            <a:t>Teaching challenges with a growing population of weak students, who are at the same time entitled.</a:t>
          </a:r>
          <a:endParaRPr lang="en-029" sz="1200" kern="1200"/>
        </a:p>
      </dsp:txBody>
      <dsp:txXfrm>
        <a:off x="5012220" y="3388958"/>
        <a:ext cx="2278282" cy="1366969"/>
      </dsp:txXfrm>
    </dsp:sp>
    <dsp:sp modelId="{D6350221-4B88-426A-8B3C-6D974E938DAD}">
      <dsp:nvSpPr>
        <dsp:cNvPr id="0" name=""/>
        <dsp:cNvSpPr/>
      </dsp:nvSpPr>
      <dsp:spPr>
        <a:xfrm>
          <a:off x="0" y="4983756"/>
          <a:ext cx="2278282" cy="136696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TT" sz="1200" kern="1200"/>
            <a:t>Lack of time to invest in research and publishing papers.</a:t>
          </a:r>
          <a:endParaRPr lang="en-029" sz="1200" kern="1200"/>
        </a:p>
      </dsp:txBody>
      <dsp:txXfrm>
        <a:off x="0" y="4983756"/>
        <a:ext cx="2278282" cy="1366969"/>
      </dsp:txXfrm>
    </dsp:sp>
    <dsp:sp modelId="{65A9CC05-9C0E-4492-9BD8-397F7FC78CE4}">
      <dsp:nvSpPr>
        <dsp:cNvPr id="0" name=""/>
        <dsp:cNvSpPr/>
      </dsp:nvSpPr>
      <dsp:spPr>
        <a:xfrm>
          <a:off x="2506110" y="4983756"/>
          <a:ext cx="2278282" cy="13669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 LACK OF TECHNCAL SUPPORT AND TIME TO CREATE/DESIGN - CARIBBEAN CLIMATOLOGY AND METEOROLOGY ONLINE TOOLKIT (CCMOT) DESIGN OF TOOLKIT</a:t>
          </a:r>
          <a:endParaRPr lang="en-029" sz="1200" kern="1200"/>
        </a:p>
      </dsp:txBody>
      <dsp:txXfrm>
        <a:off x="2506110" y="4983756"/>
        <a:ext cx="2278282" cy="1366969"/>
      </dsp:txXfrm>
    </dsp:sp>
    <dsp:sp modelId="{0C842ADD-3BD8-4A9B-BCB9-1035A592592B}">
      <dsp:nvSpPr>
        <dsp:cNvPr id="0" name=""/>
        <dsp:cNvSpPr/>
      </dsp:nvSpPr>
      <dsp:spPr>
        <a:xfrm>
          <a:off x="5012220" y="4983756"/>
          <a:ext cx="2278282" cy="13669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Need for access various software app (cost maybe issue).</a:t>
          </a:r>
          <a:endParaRPr lang="en-029" sz="1200" kern="1200"/>
        </a:p>
      </dsp:txBody>
      <dsp:txXfrm>
        <a:off x="5012220" y="4983756"/>
        <a:ext cx="2278282" cy="136696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C8664E-7738-4418-AE8E-D8A89FB1373F}">
      <dsp:nvSpPr>
        <dsp:cNvPr id="0" name=""/>
        <dsp:cNvSpPr/>
      </dsp:nvSpPr>
      <dsp:spPr>
        <a:xfrm>
          <a:off x="0" y="0"/>
          <a:ext cx="1928295" cy="4038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029" sz="1600" kern="1200" dirty="0"/>
            <a:t>Continue to send the UPDATED NHMS Training Plans</a:t>
          </a:r>
        </a:p>
      </dsp:txBody>
      <dsp:txXfrm>
        <a:off x="0" y="1615440"/>
        <a:ext cx="1928295" cy="1615440"/>
      </dsp:txXfrm>
    </dsp:sp>
    <dsp:sp modelId="{E08F08D5-829F-4393-AA62-2586C4DD577F}">
      <dsp:nvSpPr>
        <dsp:cNvPr id="0" name=""/>
        <dsp:cNvSpPr/>
      </dsp:nvSpPr>
      <dsp:spPr>
        <a:xfrm>
          <a:off x="291720" y="242316"/>
          <a:ext cx="1344853" cy="134485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2000" r="-2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3B6DF-8679-4C0E-A8F8-DF246D57704C}">
      <dsp:nvSpPr>
        <dsp:cNvPr id="0" name=""/>
        <dsp:cNvSpPr/>
      </dsp:nvSpPr>
      <dsp:spPr>
        <a:xfrm>
          <a:off x="1986143" y="0"/>
          <a:ext cx="1928295" cy="4038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029" sz="1600" kern="1200" dirty="0"/>
            <a:t>Please sensitize staff BEFORE TRAINING STARTS on the need to be prepared and focused</a:t>
          </a:r>
        </a:p>
      </dsp:txBody>
      <dsp:txXfrm>
        <a:off x="1986143" y="1615440"/>
        <a:ext cx="1928295" cy="1615440"/>
      </dsp:txXfrm>
    </dsp:sp>
    <dsp:sp modelId="{BE11B364-B2FF-4DB6-B206-BC84B153942A}">
      <dsp:nvSpPr>
        <dsp:cNvPr id="0" name=""/>
        <dsp:cNvSpPr/>
      </dsp:nvSpPr>
      <dsp:spPr>
        <a:xfrm>
          <a:off x="2277864" y="242316"/>
          <a:ext cx="1344853" cy="1344853"/>
        </a:xfrm>
        <a:prstGeom prst="ellipse">
          <a:avLst/>
        </a:prstGeom>
        <a:blipFill rotWithShape="1">
          <a:blip xmlns:r="http://schemas.openxmlformats.org/officeDocument/2006/relationships" r:embed="rId2"/>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42149-6DD9-4C36-8A58-2A2F2203FD09}">
      <dsp:nvSpPr>
        <dsp:cNvPr id="0" name=""/>
        <dsp:cNvSpPr/>
      </dsp:nvSpPr>
      <dsp:spPr>
        <a:xfrm>
          <a:off x="3972287" y="0"/>
          <a:ext cx="1928295" cy="4038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029" sz="1600" kern="1200" dirty="0"/>
            <a:t>Provide the basic technical support – as simple as an internet cable can resolve internet issue</a:t>
          </a:r>
        </a:p>
      </dsp:txBody>
      <dsp:txXfrm>
        <a:off x="3972287" y="1615440"/>
        <a:ext cx="1928295" cy="1615440"/>
      </dsp:txXfrm>
    </dsp:sp>
    <dsp:sp modelId="{BC657B95-3070-4BB1-A070-053604AAA947}">
      <dsp:nvSpPr>
        <dsp:cNvPr id="0" name=""/>
        <dsp:cNvSpPr/>
      </dsp:nvSpPr>
      <dsp:spPr>
        <a:xfrm>
          <a:off x="4264008" y="242316"/>
          <a:ext cx="1344853" cy="1344853"/>
        </a:xfrm>
        <a:prstGeom prst="ellipse">
          <a:avLst/>
        </a:prstGeom>
        <a:blipFill rotWithShape="1">
          <a:blip xmlns:r="http://schemas.openxmlformats.org/officeDocument/2006/relationships" r:embed="rId3"/>
          <a:srcRect/>
          <a:stretch>
            <a:fillRect t="-10000" b="-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8B1BA-5454-4E37-96C0-624EC2051176}">
      <dsp:nvSpPr>
        <dsp:cNvPr id="0" name=""/>
        <dsp:cNvSpPr/>
      </dsp:nvSpPr>
      <dsp:spPr>
        <a:xfrm>
          <a:off x="5958431" y="0"/>
          <a:ext cx="1928295" cy="4038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029" sz="1600" kern="1200" dirty="0"/>
            <a:t>Recognize that students are actively in ‘class’ </a:t>
          </a:r>
        </a:p>
      </dsp:txBody>
      <dsp:txXfrm>
        <a:off x="5958431" y="1615440"/>
        <a:ext cx="1928295" cy="1615440"/>
      </dsp:txXfrm>
    </dsp:sp>
    <dsp:sp modelId="{9544AF30-1A51-4D53-A78D-D64E373FC5DA}">
      <dsp:nvSpPr>
        <dsp:cNvPr id="0" name=""/>
        <dsp:cNvSpPr/>
      </dsp:nvSpPr>
      <dsp:spPr>
        <a:xfrm>
          <a:off x="6250152" y="242316"/>
          <a:ext cx="1344853" cy="1344853"/>
        </a:xfrm>
        <a:prstGeom prst="ellipse">
          <a:avLst/>
        </a:prstGeom>
        <a:blipFill rotWithShape="1">
          <a:blip xmlns:r="http://schemas.openxmlformats.org/officeDocument/2006/relationships" r:embed="rId4"/>
          <a:srcRect/>
          <a:stretch>
            <a:fillRect l="-7000" r="-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25C5A-CD11-464E-A2F0-5F492B2E4B87}">
      <dsp:nvSpPr>
        <dsp:cNvPr id="0" name=""/>
        <dsp:cNvSpPr/>
      </dsp:nvSpPr>
      <dsp:spPr>
        <a:xfrm>
          <a:off x="7944575" y="0"/>
          <a:ext cx="1928295" cy="4038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029" sz="1600" kern="1200" dirty="0"/>
            <a:t>Protect your investment – ensure students participate</a:t>
          </a:r>
        </a:p>
      </dsp:txBody>
      <dsp:txXfrm>
        <a:off x="7944575" y="1615440"/>
        <a:ext cx="1928295" cy="1615440"/>
      </dsp:txXfrm>
    </dsp:sp>
    <dsp:sp modelId="{4AB9E99F-20CD-4CB3-90E0-A7CCC706635C}">
      <dsp:nvSpPr>
        <dsp:cNvPr id="0" name=""/>
        <dsp:cNvSpPr/>
      </dsp:nvSpPr>
      <dsp:spPr>
        <a:xfrm>
          <a:off x="8236296" y="242316"/>
          <a:ext cx="1344853" cy="1344853"/>
        </a:xfrm>
        <a:prstGeom prst="ellipse">
          <a:avLst/>
        </a:prstGeom>
        <a:blipFill rotWithShape="1">
          <a:blip xmlns:r="http://schemas.openxmlformats.org/officeDocument/2006/relationships" r:embed="rId5"/>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D1F62-C5E8-4D75-AB7C-ED188A5DE402}">
      <dsp:nvSpPr>
        <dsp:cNvPr id="0" name=""/>
        <dsp:cNvSpPr/>
      </dsp:nvSpPr>
      <dsp:spPr>
        <a:xfrm>
          <a:off x="394914" y="3230880"/>
          <a:ext cx="9083041" cy="60579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AC383-265F-4C5D-8E09-17A6BC4B4078}" type="datetimeFigureOut">
              <a:rPr lang="en-029" smtClean="0"/>
              <a:pPr/>
              <a:t>11/17/2021</a:t>
            </a:fld>
            <a:endParaRPr lang="en-02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2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F219-8DE8-48E0-A2C1-D4655208E6CD}" type="slidenum">
              <a:rPr lang="en-029" smtClean="0"/>
              <a:pPr/>
              <a:t>‹#›</a:t>
            </a:fld>
            <a:endParaRPr lang="en-029" dirty="0"/>
          </a:p>
        </p:txBody>
      </p:sp>
    </p:spTree>
    <p:extLst>
      <p:ext uri="{BB962C8B-B14F-4D97-AF65-F5344CB8AC3E}">
        <p14:creationId xmlns:p14="http://schemas.microsoft.com/office/powerpoint/2010/main" xmlns="" val="143218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1</a:t>
            </a:fld>
            <a:endParaRPr lang="en-029" dirty="0"/>
          </a:p>
        </p:txBody>
      </p:sp>
    </p:spTree>
    <p:extLst>
      <p:ext uri="{BB962C8B-B14F-4D97-AF65-F5344CB8AC3E}">
        <p14:creationId xmlns:p14="http://schemas.microsoft.com/office/powerpoint/2010/main" xmlns="" val="335103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029" b="1" dirty="0"/>
              <a:t>Long History for virtual training events – In 2003, the </a:t>
            </a:r>
            <a:r>
              <a:rPr lang="en-029" b="1" dirty="0" err="1"/>
              <a:t>VLab</a:t>
            </a:r>
            <a:r>
              <a:rPr lang="en-029" b="1" dirty="0"/>
              <a:t> Regional Focus Group monthly discussion was started at CIMH, and now has spread across the World.</a:t>
            </a:r>
          </a:p>
          <a:p>
            <a:pPr marL="171450" lvl="0" indent="-171450">
              <a:buFont typeface="Arial" panose="020B0604020202020204" pitchFamily="34" charset="0"/>
              <a:buChar char="•"/>
            </a:pPr>
            <a:r>
              <a:rPr lang="en-029" b="1" dirty="0"/>
              <a:t>In 2010, Ms Kathy-Ann Caesar and Mr Shawn Boyce worked with COMET on the implementation of an online course- the results </a:t>
            </a:r>
            <a:r>
              <a:rPr lang="en-029" b="1" dirty="0" err="1"/>
              <a:t>AeroCPD</a:t>
            </a:r>
            <a:r>
              <a:rPr lang="en-029" b="1" dirty="0"/>
              <a:t>, now in its 8</a:t>
            </a:r>
            <a:r>
              <a:rPr lang="en-029" b="1" baseline="30000" dirty="0"/>
              <a:t>th</a:t>
            </a:r>
            <a:r>
              <a:rPr lang="en-029" b="1" dirty="0"/>
              <a:t> offering and the Hydrological and GIS virtual courses.</a:t>
            </a:r>
          </a:p>
          <a:p>
            <a:pPr marL="171450" lvl="0" indent="-171450">
              <a:buFont typeface="Arial" panose="020B0604020202020204" pitchFamily="34" charset="0"/>
              <a:buChar char="•"/>
            </a:pPr>
            <a:r>
              <a:rPr lang="en-029" b="1" dirty="0"/>
              <a:t>The CIMH staff have taken part in ALL WMO ETR Train – the Trainers courses, and Some of CIMH graduates now serve as WMO lecturers.</a:t>
            </a:r>
          </a:p>
          <a:p>
            <a:pPr marL="171450" lvl="0" indent="-171450">
              <a:buFont typeface="Arial" panose="020B0604020202020204" pitchFamily="34" charset="0"/>
              <a:buChar char="•"/>
            </a:pPr>
            <a:r>
              <a:rPr lang="en-029" b="1" dirty="0"/>
              <a:t>CIMH has collaborated in the production and design of four COMET modules.</a:t>
            </a:r>
          </a:p>
          <a:p>
            <a:pPr marL="171450" lvl="0" indent="-171450">
              <a:buFont typeface="Arial" panose="020B0604020202020204" pitchFamily="34" charset="0"/>
              <a:buChar char="•"/>
            </a:pPr>
            <a:r>
              <a:rPr lang="en-029" b="1" dirty="0"/>
              <a:t>CIMH has certified trained staff in Education</a:t>
            </a:r>
          </a:p>
          <a:p>
            <a:pPr marL="171450" lvl="0" indent="-171450">
              <a:buFont typeface="Arial" panose="020B0604020202020204" pitchFamily="34" charset="0"/>
              <a:buChar char="•"/>
            </a:pPr>
            <a:r>
              <a:rPr lang="en-029" b="1" dirty="0"/>
              <a:t>CIMH is by good technical support, including </a:t>
            </a:r>
            <a:r>
              <a:rPr lang="en-029" b="1" dirty="0" err="1"/>
              <a:t>mycimh</a:t>
            </a:r>
            <a:r>
              <a:rPr lang="en-029" b="1" dirty="0"/>
              <a:t> Moodle. Zoom VoIP software, </a:t>
            </a:r>
            <a:r>
              <a:rPr lang="en-029" b="1" dirty="0" err="1"/>
              <a:t>SMARTBoard</a:t>
            </a:r>
            <a:r>
              <a:rPr lang="en-029" b="1" dirty="0"/>
              <a:t> in every classroom</a:t>
            </a:r>
          </a:p>
          <a:p>
            <a:pPr marL="171450" lvl="0" indent="-171450">
              <a:buFont typeface="Arial" panose="020B0604020202020204" pitchFamily="34" charset="0"/>
              <a:buChar char="•"/>
            </a:pPr>
            <a:r>
              <a:rPr lang="en-029" b="1" dirty="0"/>
              <a:t>the Principal has provided and continues to support additional resources if and when needed.</a:t>
            </a:r>
          </a:p>
          <a:p>
            <a:pPr marL="171450" lvl="0" indent="-171450">
              <a:buFont typeface="Arial" panose="020B0604020202020204" pitchFamily="34" charset="0"/>
              <a:buChar char="•"/>
            </a:pPr>
            <a:r>
              <a:rPr lang="en-029" b="1" dirty="0"/>
              <a:t>The COMET consulting team just completed a comprehensive review of the CIMH virtual training capabilities and the initial report confirms that the CIMH staff is well trained and the report has positive recommendations for continued improvements.</a:t>
            </a:r>
          </a:p>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11</a:t>
            </a:fld>
            <a:endParaRPr lang="en-029" dirty="0"/>
          </a:p>
        </p:txBody>
      </p:sp>
    </p:spTree>
    <p:extLst>
      <p:ext uri="{BB962C8B-B14F-4D97-AF65-F5344CB8AC3E}">
        <p14:creationId xmlns:p14="http://schemas.microsoft.com/office/powerpoint/2010/main" xmlns="" val="27178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What have we done for you lately</a:t>
            </a:r>
          </a:p>
        </p:txBody>
      </p:sp>
      <p:sp>
        <p:nvSpPr>
          <p:cNvPr id="4" name="Slide Number Placeholder 3"/>
          <p:cNvSpPr>
            <a:spLocks noGrp="1"/>
          </p:cNvSpPr>
          <p:nvPr>
            <p:ph type="sldNum" sz="quarter" idx="5"/>
          </p:nvPr>
        </p:nvSpPr>
        <p:spPr/>
        <p:txBody>
          <a:bodyPr/>
          <a:lstStyle/>
          <a:p>
            <a:fld id="{9A66F219-8DE8-48E0-A2C1-D4655208E6CD}" type="slidenum">
              <a:rPr lang="en-029" smtClean="0"/>
              <a:pPr/>
              <a:t>12</a:t>
            </a:fld>
            <a:endParaRPr lang="en-029" dirty="0"/>
          </a:p>
        </p:txBody>
      </p:sp>
    </p:spTree>
    <p:extLst>
      <p:ext uri="{BB962C8B-B14F-4D97-AF65-F5344CB8AC3E}">
        <p14:creationId xmlns:p14="http://schemas.microsoft.com/office/powerpoint/2010/main" xmlns="" val="367101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029" sz="1800" dirty="0">
                <a:solidFill>
                  <a:srgbClr val="333333"/>
                </a:solidFill>
                <a:effectLst/>
                <a:latin typeface="Times New Roman" panose="02020603050405020304" pitchFamily="18" charset="0"/>
                <a:ea typeface="Times New Roman" panose="02020603050405020304" pitchFamily="18" charset="0"/>
              </a:rPr>
              <a:t>Similar observations are seen in the UWI programme as well. This year only one student was able to move from Level-2 to Level-3. And 7 out the 11, Level-3 students failed to complete their course load to graduate.  </a:t>
            </a:r>
            <a:endParaRPr lang="en-029"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1800" dirty="0">
                <a:solidFill>
                  <a:srgbClr val="333333"/>
                </a:solidFill>
                <a:effectLst/>
                <a:latin typeface="Times New Roman" panose="02020603050405020304" pitchFamily="18" charset="0"/>
                <a:ea typeface="Times New Roman" panose="02020603050405020304" pitchFamily="18" charset="0"/>
              </a:rPr>
              <a:t> </a:t>
            </a:r>
            <a:endParaRPr lang="en-029"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1800" dirty="0">
                <a:solidFill>
                  <a:srgbClr val="333333"/>
                </a:solidFill>
                <a:effectLst/>
                <a:latin typeface="Times New Roman" panose="02020603050405020304" pitchFamily="18" charset="0"/>
                <a:ea typeface="Times New Roman" panose="02020603050405020304" pitchFamily="18" charset="0"/>
              </a:rPr>
              <a:t>In large part the performance of students was a result of attitude towards their work and the study habits. </a:t>
            </a:r>
            <a:endParaRPr lang="en-029"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1800" dirty="0">
                <a:solidFill>
                  <a:srgbClr val="333333"/>
                </a:solidFill>
                <a:effectLst/>
                <a:latin typeface="Times New Roman" panose="02020603050405020304" pitchFamily="18" charset="0"/>
                <a:ea typeface="Times New Roman" panose="02020603050405020304" pitchFamily="18" charset="0"/>
              </a:rPr>
              <a:t> </a:t>
            </a:r>
            <a:endParaRPr lang="en-029"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1800" dirty="0">
                <a:solidFill>
                  <a:srgbClr val="333333"/>
                </a:solidFill>
                <a:effectLst/>
                <a:latin typeface="Times New Roman" panose="02020603050405020304" pitchFamily="18" charset="0"/>
                <a:ea typeface="Times New Roman" panose="02020603050405020304" pitchFamily="18" charset="0"/>
              </a:rPr>
              <a:t>There was some good news in terms of the UWI students’ performance in the Mathematic classes. All but one of the Level 1 meteorology students were able to matriculate to Level 2. Resulting in full class sizes at that level.  The Section is working with these students to mentor them through the problem.  Unfortunately, due to the COVID-19 pandemic, all of these students worked from home, and this has resulted in a lack of maturity that is normally observed at this level of university.</a:t>
            </a:r>
            <a:endParaRPr lang="en-029" sz="1800" dirty="0">
              <a:effectLst/>
              <a:latin typeface="Times New Roman" panose="02020603050405020304" pitchFamily="18" charset="0"/>
              <a:ea typeface="Times New Roman" panose="02020603050405020304" pitchFamily="18" charset="0"/>
            </a:endParaRPr>
          </a:p>
          <a:p>
            <a:endParaRPr lang="en-029" dirty="0"/>
          </a:p>
        </p:txBody>
      </p:sp>
      <p:sp>
        <p:nvSpPr>
          <p:cNvPr id="4" name="Slide Number Placeholder 3"/>
          <p:cNvSpPr>
            <a:spLocks noGrp="1"/>
          </p:cNvSpPr>
          <p:nvPr>
            <p:ph type="sldNum" sz="quarter" idx="5"/>
          </p:nvPr>
        </p:nvSpPr>
        <p:spPr/>
        <p:txBody>
          <a:bodyPr/>
          <a:lstStyle/>
          <a:p>
            <a:fld id="{794325E5-6A0F-490F-8DB3-DEDE7B1DB40D}" type="slidenum">
              <a:rPr lang="en-029" smtClean="0"/>
              <a:pPr/>
              <a:t>13</a:t>
            </a:fld>
            <a:endParaRPr lang="en-029"/>
          </a:p>
        </p:txBody>
      </p:sp>
    </p:spTree>
    <p:extLst>
      <p:ext uri="{BB962C8B-B14F-4D97-AF65-F5344CB8AC3E}">
        <p14:creationId xmlns:p14="http://schemas.microsoft.com/office/powerpoint/2010/main" xmlns="" val="197247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ALL these FACTORS Add up</a:t>
            </a:r>
          </a:p>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14</a:t>
            </a:fld>
            <a:endParaRPr lang="en-029" dirty="0"/>
          </a:p>
        </p:txBody>
      </p:sp>
    </p:spTree>
    <p:extLst>
      <p:ext uri="{BB962C8B-B14F-4D97-AF65-F5344CB8AC3E}">
        <p14:creationId xmlns:p14="http://schemas.microsoft.com/office/powerpoint/2010/main" xmlns="" val="409803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7a887a2b2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97a887a2b2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029" dirty="0"/>
              <a:t>the Section provides significant support to the disaster risk management sector in areas of impact-based forecasting and pre-event evidence-based scenario development and analysis. </a:t>
            </a:r>
            <a:endParaRPr dirty="0"/>
          </a:p>
        </p:txBody>
      </p:sp>
    </p:spTree>
    <p:extLst>
      <p:ext uri="{BB962C8B-B14F-4D97-AF65-F5344CB8AC3E}">
        <p14:creationId xmlns:p14="http://schemas.microsoft.com/office/powerpoint/2010/main" xmlns="" val="193966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Continue to send the UPDATED </a:t>
            </a:r>
            <a:r>
              <a:rPr lang="en-US" dirty="0" err="1"/>
              <a:t>nhms</a:t>
            </a:r>
            <a:r>
              <a:rPr lang="en-US" dirty="0"/>
              <a:t> Training Plans – Send or discuss with CIMH your training needs and plans</a:t>
            </a:r>
          </a:p>
          <a:p>
            <a:pPr marL="228600" indent="-228600">
              <a:buFont typeface="+mj-lt"/>
              <a:buAutoNum type="arabicPeriod"/>
            </a:pPr>
            <a:r>
              <a:rPr lang="en-US" dirty="0"/>
              <a:t>Please sensitize staff BEFORE TRAINING STARTS on the need to be prepared and focused – let them know the importance of their training</a:t>
            </a:r>
          </a:p>
          <a:p>
            <a:pPr marL="228600" indent="-228600">
              <a:buFont typeface="+mj-lt"/>
              <a:buAutoNum type="arabicPeriod"/>
            </a:pPr>
            <a:r>
              <a:rPr lang="en-US" dirty="0"/>
              <a:t>Provide the basic technical support – as simple as an internet cable can resolve internet issue – See Academic Training Requirements List</a:t>
            </a:r>
          </a:p>
          <a:p>
            <a:pPr marL="228600" indent="-228600">
              <a:buFont typeface="+mj-lt"/>
              <a:buAutoNum type="arabicPeriod"/>
            </a:pPr>
            <a:r>
              <a:rPr lang="en-US" dirty="0"/>
              <a:t>Recognize that students are activity in ‘class’ – NO CALLING OUT TO WORK PLEASE!</a:t>
            </a:r>
          </a:p>
          <a:p>
            <a:pPr marL="228600" indent="-228600">
              <a:buFont typeface="+mj-lt"/>
              <a:buAutoNum type="arabicPeriod"/>
            </a:pPr>
            <a:r>
              <a:rPr lang="en-US" dirty="0"/>
              <a:t>Protect your investment – ensure students participate – back up CIMH when discipline is needed </a:t>
            </a:r>
          </a:p>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17</a:t>
            </a:fld>
            <a:endParaRPr lang="en-029" dirty="0"/>
          </a:p>
        </p:txBody>
      </p:sp>
    </p:spTree>
    <p:extLst>
      <p:ext uri="{BB962C8B-B14F-4D97-AF65-F5344CB8AC3E}">
        <p14:creationId xmlns:p14="http://schemas.microsoft.com/office/powerpoint/2010/main" xmlns="" val="225256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1800" dirty="0">
                <a:effectLst/>
                <a:latin typeface="Times New Roman" panose="02020603050405020304" pitchFamily="18" charset="0"/>
                <a:ea typeface="Times New Roman" panose="02020603050405020304" pitchFamily="18" charset="0"/>
              </a:rPr>
              <a:t>The staff should be complimented as well for ensuring that all the teaching obligations were met during a time when there were not only complications brought about by COVID-19, but also major weather events such as the volcanic eruption and subsequent ash fall over Barbados, from April 9</a:t>
            </a:r>
            <a:r>
              <a:rPr lang="en-029" sz="1800" baseline="30000" dirty="0">
                <a:effectLst/>
                <a:latin typeface="Times New Roman" panose="02020603050405020304" pitchFamily="18" charset="0"/>
                <a:ea typeface="Times New Roman" panose="02020603050405020304" pitchFamily="18" charset="0"/>
              </a:rPr>
              <a:t>th</a:t>
            </a:r>
            <a:r>
              <a:rPr lang="en-029" sz="1800" dirty="0">
                <a:effectLst/>
                <a:latin typeface="Times New Roman" panose="02020603050405020304" pitchFamily="18" charset="0"/>
                <a:ea typeface="Times New Roman" panose="02020603050405020304" pitchFamily="18" charset="0"/>
              </a:rPr>
              <a:t> to April 12</a:t>
            </a:r>
            <a:r>
              <a:rPr lang="en-029" sz="1800" baseline="30000" dirty="0">
                <a:effectLst/>
                <a:latin typeface="Times New Roman" panose="02020603050405020304" pitchFamily="18" charset="0"/>
                <a:ea typeface="Times New Roman" panose="02020603050405020304" pitchFamily="18" charset="0"/>
              </a:rPr>
              <a:t>th</a:t>
            </a:r>
            <a:r>
              <a:rPr lang="en-029" sz="1800" dirty="0">
                <a:effectLst/>
                <a:latin typeface="Times New Roman" panose="02020603050405020304" pitchFamily="18" charset="0"/>
                <a:ea typeface="Times New Roman" panose="02020603050405020304" pitchFamily="18" charset="0"/>
              </a:rPr>
              <a:t>; the severe weather event of June 17</a:t>
            </a:r>
            <a:r>
              <a:rPr lang="en-029" sz="1800" baseline="30000" dirty="0">
                <a:effectLst/>
                <a:latin typeface="Times New Roman" panose="02020603050405020304" pitchFamily="18" charset="0"/>
                <a:ea typeface="Times New Roman" panose="02020603050405020304" pitchFamily="18" charset="0"/>
              </a:rPr>
              <a:t>th</a:t>
            </a:r>
            <a:r>
              <a:rPr lang="en-029" sz="1800" dirty="0">
                <a:effectLst/>
                <a:latin typeface="Times New Roman" panose="02020603050405020304" pitchFamily="18" charset="0"/>
                <a:ea typeface="Times New Roman" panose="02020603050405020304" pitchFamily="18" charset="0"/>
              </a:rPr>
              <a:t>, and the passage of Hurricane Elsa on July 02</a:t>
            </a:r>
            <a:r>
              <a:rPr lang="en-029" sz="1800" baseline="30000" dirty="0">
                <a:effectLst/>
                <a:latin typeface="Times New Roman" panose="02020603050405020304" pitchFamily="18" charset="0"/>
                <a:ea typeface="Times New Roman" panose="02020603050405020304" pitchFamily="18" charset="0"/>
              </a:rPr>
              <a:t>nd</a:t>
            </a:r>
            <a:r>
              <a:rPr lang="en-029" sz="1800" dirty="0">
                <a:effectLst/>
                <a:latin typeface="Times New Roman" panose="02020603050405020304" pitchFamily="18" charset="0"/>
                <a:ea typeface="Times New Roman" panose="02020603050405020304" pitchFamily="18" charset="0"/>
              </a:rPr>
              <a:t>.  These events led to serious disruptions to the normal daily activities that could have stop the duties, but all classes proceeded without fail.</a:t>
            </a:r>
          </a:p>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18</a:t>
            </a:fld>
            <a:endParaRPr lang="en-029" dirty="0"/>
          </a:p>
        </p:txBody>
      </p:sp>
    </p:spTree>
    <p:extLst>
      <p:ext uri="{BB962C8B-B14F-4D97-AF65-F5344CB8AC3E}">
        <p14:creationId xmlns:p14="http://schemas.microsoft.com/office/powerpoint/2010/main" xmlns="" val="120770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B91A6DEA-F40A-4EA1-A42A-A291ED483260}" type="slidenum">
              <a:rPr lang="en-029" smtClean="0"/>
              <a:pPr/>
              <a:t>3</a:t>
            </a:fld>
            <a:endParaRPr lang="en-029"/>
          </a:p>
        </p:txBody>
      </p:sp>
    </p:spTree>
    <p:extLst>
      <p:ext uri="{BB962C8B-B14F-4D97-AF65-F5344CB8AC3E}">
        <p14:creationId xmlns:p14="http://schemas.microsoft.com/office/powerpoint/2010/main" xmlns="" val="283196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B91A6DEA-F40A-4EA1-A42A-A291ED483260}" type="slidenum">
              <a:rPr lang="en-029" smtClean="0"/>
              <a:pPr/>
              <a:t>4</a:t>
            </a:fld>
            <a:endParaRPr lang="en-029"/>
          </a:p>
        </p:txBody>
      </p:sp>
    </p:spTree>
    <p:extLst>
      <p:ext uri="{BB962C8B-B14F-4D97-AF65-F5344CB8AC3E}">
        <p14:creationId xmlns:p14="http://schemas.microsoft.com/office/powerpoint/2010/main" xmlns="" val="335895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029" sz="2000" dirty="0">
                <a:solidFill>
                  <a:srgbClr val="333333"/>
                </a:solidFill>
                <a:effectLst/>
                <a:latin typeface="Times New Roman" panose="02020603050405020304" pitchFamily="18" charset="0"/>
                <a:ea typeface="Times New Roman" panose="02020603050405020304" pitchFamily="18" charset="0"/>
              </a:rPr>
              <a:t>Similar observations are seen in the UWI programme as well. This year only one student was able to move from Level-2 to Level-3. And 7 out the 11, Level-3 students failed to complete their course load to graduate.  </a:t>
            </a:r>
            <a:endParaRPr lang="en-029"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2000" dirty="0">
                <a:solidFill>
                  <a:srgbClr val="333333"/>
                </a:solidFill>
                <a:effectLst/>
                <a:latin typeface="Times New Roman" panose="02020603050405020304" pitchFamily="18" charset="0"/>
                <a:ea typeface="Times New Roman" panose="02020603050405020304" pitchFamily="18" charset="0"/>
              </a:rPr>
              <a:t> </a:t>
            </a:r>
            <a:endParaRPr lang="en-029"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2000" dirty="0">
                <a:solidFill>
                  <a:srgbClr val="333333"/>
                </a:solidFill>
                <a:effectLst/>
                <a:latin typeface="Times New Roman" panose="02020603050405020304" pitchFamily="18" charset="0"/>
                <a:ea typeface="Times New Roman" panose="02020603050405020304" pitchFamily="18" charset="0"/>
              </a:rPr>
              <a:t>In large part the performance of students was a result of attitude towards their work and the study habits. </a:t>
            </a:r>
            <a:endParaRPr lang="en-029"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2000" dirty="0">
                <a:solidFill>
                  <a:srgbClr val="333333"/>
                </a:solidFill>
                <a:effectLst/>
                <a:latin typeface="Times New Roman" panose="02020603050405020304" pitchFamily="18" charset="0"/>
                <a:ea typeface="Times New Roman" panose="02020603050405020304" pitchFamily="18" charset="0"/>
              </a:rPr>
              <a:t> </a:t>
            </a:r>
            <a:endParaRPr lang="en-029"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029" sz="2000" dirty="0">
                <a:solidFill>
                  <a:srgbClr val="333333"/>
                </a:solidFill>
                <a:effectLst/>
                <a:latin typeface="Times New Roman" panose="02020603050405020304" pitchFamily="18" charset="0"/>
                <a:ea typeface="Times New Roman" panose="02020603050405020304" pitchFamily="18" charset="0"/>
              </a:rPr>
              <a:t>There was some good news in terms of the UWI students’ performance in the Mathematic classes. All but one of the Level 1 meteorology students were able to matriculate to Level 2. Resulting in full class sizes at that level.  The Section is working with these students to mentor them through the problem.  Unfortunately, due to the COVID-19 pandemic, all of these students worked from home, and this has resulted in a lack of maturity that is normally observed at this level of university.</a:t>
            </a:r>
            <a:endParaRPr lang="en-029"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029" sz="20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BAD NEWS</a:t>
            </a: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Only one student was able to move from Level-2 to Level-3. </a:t>
            </a:r>
          </a:p>
          <a:p>
            <a:pPr marL="0" marR="0" algn="just">
              <a:spcBef>
                <a:spcPts val="0"/>
              </a:spcBef>
              <a:spcAft>
                <a:spcPts val="0"/>
              </a:spcAft>
            </a:pPr>
            <a:r>
              <a:rPr lang="en-029"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Seven</a:t>
            </a: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out of the 11 Level-3 students failed to complete their courses to graduate.  </a:t>
            </a:r>
            <a:endParaRPr lang="en-029"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3 of the failing students are from Meteorological Services.</a:t>
            </a:r>
          </a:p>
          <a:p>
            <a:pPr marL="0" marR="0" algn="just">
              <a:spcBef>
                <a:spcPts val="0"/>
              </a:spcBef>
              <a:spcAft>
                <a:spcPts val="0"/>
              </a:spcAft>
            </a:pPr>
            <a:endParaRPr lang="en-029" sz="2000" dirty="0">
              <a:effectLst/>
              <a:latin typeface="Calibri" panose="020F0502020204030204" pitchFamily="34" charset="0"/>
              <a:ea typeface="Times New Roman" panose="02020603050405020304" pitchFamily="18" charset="0"/>
              <a:cs typeface="Calibri" panose="020F0502020204030204" pitchFamily="34" charset="0"/>
            </a:endParaRPr>
          </a:p>
          <a:p>
            <a:pPr marL="388620" lvl="1" indent="-342900" algn="just">
              <a:spcBef>
                <a:spcPts val="0"/>
              </a:spcBef>
              <a:spcAft>
                <a:spcPts val="0"/>
              </a:spcAft>
              <a:buFont typeface="Courier New" panose="02070309020205020404" pitchFamily="49" charset="0"/>
              <a:buChar char="o"/>
            </a:pPr>
            <a:r>
              <a:rPr lang="en-029"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Poor performance of students was a result of</a:t>
            </a:r>
          </a:p>
          <a:p>
            <a:pPr marL="605790" lvl="2" indent="-285750" algn="just">
              <a:spcBef>
                <a:spcPts val="0"/>
              </a:spcBef>
              <a:spcAft>
                <a:spcPts val="0"/>
              </a:spcAft>
              <a:buFont typeface="Courier New" panose="02070309020205020404" pitchFamily="49" charset="0"/>
              <a:buChar char="o"/>
            </a:pPr>
            <a:r>
              <a:rPr lang="en-029"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Poor</a:t>
            </a:r>
            <a:r>
              <a:rPr lang="en-029"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attitude towards their work and the study habits</a:t>
            </a:r>
          </a:p>
          <a:p>
            <a:pPr marL="605790" lvl="2" indent="-285750" algn="just">
              <a:spcBef>
                <a:spcPts val="0"/>
              </a:spcBef>
              <a:spcAft>
                <a:spcPts val="0"/>
              </a:spcAft>
              <a:buFont typeface="Courier New" panose="02070309020205020404" pitchFamily="49" charset="0"/>
              <a:buChar char="o"/>
            </a:pPr>
            <a:r>
              <a:rPr lang="en-029" sz="1600" dirty="0">
                <a:solidFill>
                  <a:srgbClr val="333333"/>
                </a:solidFill>
                <a:latin typeface="Calibri" panose="020F0502020204030204" pitchFamily="34" charset="0"/>
                <a:ea typeface="Times New Roman" panose="02020603050405020304" pitchFamily="18" charset="0"/>
                <a:cs typeface="Calibri" panose="020F0502020204030204" pitchFamily="34" charset="0"/>
              </a:rPr>
              <a:t>Poor mathematics skills</a:t>
            </a:r>
          </a:p>
          <a:p>
            <a:pPr marL="605790" lvl="2" indent="-285750" algn="just">
              <a:spcBef>
                <a:spcPts val="0"/>
              </a:spcBef>
              <a:spcAft>
                <a:spcPts val="0"/>
              </a:spcAft>
              <a:buFont typeface="Courier New" panose="02070309020205020404" pitchFamily="49" charset="0"/>
              <a:buChar char="o"/>
            </a:pPr>
            <a:r>
              <a:rPr lang="en-029"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Poor understanding of basic meteorological concept</a:t>
            </a:r>
          </a:p>
          <a:p>
            <a:pPr marL="0" marR="0" indent="0" algn="just">
              <a:spcBef>
                <a:spcPts val="0"/>
              </a:spcBef>
              <a:spcAft>
                <a:spcPts val="0"/>
              </a:spcAft>
              <a:buNone/>
            </a:pPr>
            <a:endParaRPr lang="en-029" sz="1800" dirty="0">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spcAft>
                <a:spcPts val="0"/>
              </a:spcAft>
              <a:buNone/>
            </a:pPr>
            <a:r>
              <a:rPr lang="en-029"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GOOD NEWS</a:t>
            </a: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Good news in terms of the UWI students’ performance in the Mathematic classes. </a:t>
            </a: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but one of the Level 1 meteorology students matriculate to Level 2. </a:t>
            </a: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Section is working with these students to mentor them through the problem.  </a:t>
            </a:r>
          </a:p>
          <a:p>
            <a:pPr marL="0" marR="0" algn="just">
              <a:spcBef>
                <a:spcPts val="0"/>
              </a:spcBef>
              <a:spcAft>
                <a:spcPts val="0"/>
              </a:spcAft>
            </a:pPr>
            <a:r>
              <a:rPr lang="en-029"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Unfortunately, due to the COVID-19 pandemic, and with students working from home, they lack of maturity that is normally observed at this level of university.</a:t>
            </a:r>
            <a:endParaRPr lang="en-029"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029" dirty="0"/>
          </a:p>
        </p:txBody>
      </p:sp>
      <p:sp>
        <p:nvSpPr>
          <p:cNvPr id="4" name="Slide Number Placeholder 3"/>
          <p:cNvSpPr>
            <a:spLocks noGrp="1"/>
          </p:cNvSpPr>
          <p:nvPr>
            <p:ph type="sldNum" sz="quarter" idx="5"/>
          </p:nvPr>
        </p:nvSpPr>
        <p:spPr/>
        <p:txBody>
          <a:bodyPr/>
          <a:lstStyle/>
          <a:p>
            <a:fld id="{9A66F219-8DE8-48E0-A2C1-D4655208E6CD}" type="slidenum">
              <a:rPr lang="en-029" smtClean="0"/>
              <a:pPr/>
              <a:t>5</a:t>
            </a:fld>
            <a:endParaRPr lang="en-029" dirty="0"/>
          </a:p>
        </p:txBody>
      </p:sp>
    </p:spTree>
    <p:extLst>
      <p:ext uri="{BB962C8B-B14F-4D97-AF65-F5344CB8AC3E}">
        <p14:creationId xmlns:p14="http://schemas.microsoft.com/office/powerpoint/2010/main" xmlns="" val="273434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new structure will first attempt to ensure a better success of the SLMT candidates by addressing any gaps in their backgrounds in Mathematics and Physics through the Pre-assessment which are the foundation subjects of the SLMT course. Secondly, by maintaining the 15-month teaching period, there is no threat to reducing or rushing the standard curriculum. Finally, with the Face-to-Face component now reduced to 11 months, from September (even year) to July (odd year), the cost to Regional Meteorological Service should be significantly decreased. </a:t>
            </a:r>
          </a:p>
          <a:p>
            <a:endParaRPr lang="en-US" dirty="0"/>
          </a:p>
          <a:p>
            <a:r>
              <a:rPr lang="en-US" dirty="0"/>
              <a:t>However, there were objections to the 18-month proposal and further discussion was requested between CIMH and the CMO Directors on the matter.  There were a further two meetings in January and later in March, to vote on the final proposal.</a:t>
            </a:r>
          </a:p>
          <a:p>
            <a:endParaRPr lang="en-US" dirty="0"/>
          </a:p>
          <a:p>
            <a:r>
              <a:rPr lang="en-US" dirty="0"/>
              <a:t>The following is a summary of the January meeting.</a:t>
            </a:r>
          </a:p>
          <a:p>
            <a:endParaRPr lang="en-US" dirty="0"/>
          </a:p>
          <a:p>
            <a:r>
              <a:rPr lang="en-US" dirty="0"/>
              <a:t>•	There was a need for a SLMT course in 2022. </a:t>
            </a:r>
          </a:p>
          <a:p>
            <a:r>
              <a:rPr lang="en-US" dirty="0"/>
              <a:t>•	The Directors and the CIMH agreed that any restructuring of the CIMH SLMT programme, should not impact the competence of the graduates. Rather, any change should improve the quality of the </a:t>
            </a:r>
            <a:r>
              <a:rPr lang="en-US" dirty="0" err="1"/>
              <a:t>programmes</a:t>
            </a:r>
            <a:r>
              <a:rPr lang="en-US" dirty="0"/>
              <a:t> and the competence of graduates.</a:t>
            </a:r>
          </a:p>
          <a:p>
            <a:r>
              <a:rPr lang="en-US" dirty="0"/>
              <a:t>•	The CIMH explained that because of the COVID-19 pandemic, the conversation of most of its courses to a blended (virtual/face-to-face combination) format was accelerated. This will not only reduce the cost of training and will accommodate those students who may be unable or unwilling to travel. </a:t>
            </a:r>
          </a:p>
          <a:p>
            <a:r>
              <a:rPr lang="en-US" dirty="0"/>
              <a:t>•	CIMH indicated that to ensure the competency standards of the online and blended courses were adhered to it will require that the NMHSs more actively and directly support the training </a:t>
            </a:r>
            <a:r>
              <a:rPr lang="en-US" dirty="0" err="1"/>
              <a:t>programmes</a:t>
            </a:r>
            <a:r>
              <a:rPr lang="en-US" dirty="0"/>
              <a:t>.</a:t>
            </a:r>
          </a:p>
          <a:p>
            <a:r>
              <a:rPr lang="en-US" dirty="0"/>
              <a:t>•	It was recommended that NMHSs identify a Liaison officer who would be assigned for each Level of training going forward.</a:t>
            </a:r>
          </a:p>
          <a:p>
            <a:r>
              <a:rPr lang="en-US" dirty="0"/>
              <a:t>•	An inquiry was again made into having a shortened SLMT course for persons with a BSc degree in either Math or Physics.  Again CIMH, noted that due to constraints teaching UWI and SLMT simultaneously, along with staff limitations made the difficult. </a:t>
            </a:r>
          </a:p>
          <a:p>
            <a:r>
              <a:rPr lang="en-US" dirty="0"/>
              <a:t>•	The incoming qualification of SLMT candidates was raised. It was noted that it would be best if the incoming level of Math and Physics be raised to the Caribbean Advanced Proficiency Examination (CAPE) level, like that of UWI.  This could ensure that students are better prepared to take the course when they enter the programme.  However, CIMH noted that it will remain at the Caribbean Secondary Education Certificate (CSEC) level, until all CMO Member States were satisfied and are able to meet this minimum requirement.  </a:t>
            </a:r>
          </a:p>
          <a:p>
            <a:r>
              <a:rPr lang="en-US" dirty="0"/>
              <a:t>•	CIMH was tasked with producing a description of the NEW SLMT proposal with one additional option.</a:t>
            </a:r>
          </a:p>
          <a:p>
            <a:endParaRPr lang="en-029" dirty="0"/>
          </a:p>
        </p:txBody>
      </p:sp>
      <p:sp>
        <p:nvSpPr>
          <p:cNvPr id="4" name="Slide Number Placeholder 3"/>
          <p:cNvSpPr>
            <a:spLocks noGrp="1"/>
          </p:cNvSpPr>
          <p:nvPr>
            <p:ph type="sldNum" sz="quarter" idx="5"/>
          </p:nvPr>
        </p:nvSpPr>
        <p:spPr/>
        <p:txBody>
          <a:bodyPr/>
          <a:lstStyle/>
          <a:p>
            <a:fld id="{794325E5-6A0F-490F-8DB3-DEDE7B1DB40D}" type="slidenum">
              <a:rPr lang="en-029" smtClean="0"/>
              <a:pPr/>
              <a:t>6</a:t>
            </a:fld>
            <a:endParaRPr lang="en-029"/>
          </a:p>
        </p:txBody>
      </p:sp>
    </p:spTree>
    <p:extLst>
      <p:ext uri="{BB962C8B-B14F-4D97-AF65-F5344CB8AC3E}">
        <p14:creationId xmlns:p14="http://schemas.microsoft.com/office/powerpoint/2010/main" xmlns="" val="336397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5"/>
          </p:nvPr>
        </p:nvSpPr>
        <p:spPr/>
        <p:txBody>
          <a:bodyPr/>
          <a:lstStyle/>
          <a:p>
            <a:fld id="{794325E5-6A0F-490F-8DB3-DEDE7B1DB40D}" type="slidenum">
              <a:rPr lang="en-029" smtClean="0"/>
              <a:pPr/>
              <a:t>7</a:t>
            </a:fld>
            <a:endParaRPr lang="en-029"/>
          </a:p>
        </p:txBody>
      </p:sp>
    </p:spTree>
    <p:extLst>
      <p:ext uri="{BB962C8B-B14F-4D97-AF65-F5344CB8AC3E}">
        <p14:creationId xmlns:p14="http://schemas.microsoft.com/office/powerpoint/2010/main" xmlns="" val="30351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gn="just">
              <a:spcBef>
                <a:spcPts val="0"/>
              </a:spcBef>
              <a:spcAft>
                <a:spcPts val="1000"/>
              </a:spcAft>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CIMH is considering putting the following in place:</a:t>
            </a:r>
            <a:endParaRPr lang="en-029"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1000"/>
              </a:spcAft>
              <a:buFont typeface="+mj-lt"/>
              <a:buAutoNum type="romanLcPeriod"/>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Applicants with BSc degree in Meteorology (2.5 GPA or higher)</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These candidates will have the appropriate BIP-M qualifications and only require the training in the Aeronautical Meteorology and forecasting required competencies by taking the Operational Aeronautical Forecasting Course.</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Training will be reduced to 2 to 3 months, with a recommended operational training or On-the-Job-Training of 4 to 6 month. This is in line with most other WMO RTCs.</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Risks: </a:t>
            </a:r>
            <a:r>
              <a:rPr lang="en-029" sz="1200" i="1" dirty="0">
                <a:solidFill>
                  <a:srgbClr val="000000"/>
                </a:solidFill>
                <a:effectLst/>
                <a:latin typeface="Times New Roman" panose="02020603050405020304" pitchFamily="18" charset="0"/>
                <a:ea typeface="Times New Roman" panose="02020603050405020304" pitchFamily="18" charset="0"/>
              </a:rPr>
              <a:t>The pool of candidates will be small and may favour the larger CMO Member States.</a:t>
            </a:r>
            <a:endParaRPr lang="en-029"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1000"/>
              </a:spcAft>
              <a:buFont typeface="+mj-lt"/>
              <a:buAutoNum type="romanLcPeriod"/>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Applicants with BSc degree in Mathematics or Physics:</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These candidates will need the BIP-M qualifications and the Aeronautical Meteorology training and required competencies.</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Training will be reduced to 15 months, with a recommended operational training of 4 to 6 month. Due to the requirements of the UWI programme and staff workload concerns. Recall the UWI course load is more given the 3-credit transition. This has all academic meteorology lecturers heavily engaged. This together with required term limits on teaching sessions make it difficult to have a short course period unless new human resources are made available. </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Risks: </a:t>
            </a:r>
            <a:r>
              <a:rPr lang="en-029" sz="1200" i="1" dirty="0">
                <a:solidFill>
                  <a:srgbClr val="000000"/>
                </a:solidFill>
                <a:effectLst/>
                <a:latin typeface="Times New Roman" panose="02020603050405020304" pitchFamily="18" charset="0"/>
                <a:ea typeface="Times New Roman" panose="02020603050405020304" pitchFamily="18" charset="0"/>
              </a:rPr>
              <a:t>The pool of candidates will be small and may favour the larger CMO Member States.</a:t>
            </a:r>
            <a:endParaRPr lang="en-029" sz="1200" dirty="0">
              <a:effectLst/>
              <a:latin typeface="Times New Roman" panose="02020603050405020304" pitchFamily="18" charset="0"/>
              <a:ea typeface="Times New Roman" panose="02020603050405020304" pitchFamily="18" charset="0"/>
            </a:endParaRPr>
          </a:p>
          <a:p>
            <a:pPr marL="1143000" marR="0" lvl="2" indent="-228600" algn="just">
              <a:spcBef>
                <a:spcPts val="0"/>
              </a:spcBef>
              <a:spcAft>
                <a:spcPts val="1000"/>
              </a:spcAft>
              <a:buFont typeface="+mj-lt"/>
              <a:buAutoNum type="romanLcPeriod"/>
              <a:tabLst>
                <a:tab pos="1485900" algn="l"/>
              </a:tabLst>
            </a:pPr>
            <a:r>
              <a:rPr lang="en-029" sz="1200" b="1" i="1" dirty="0">
                <a:solidFill>
                  <a:srgbClr val="000000"/>
                </a:solidFill>
                <a:effectLst/>
                <a:latin typeface="Times New Roman" panose="02020603050405020304" pitchFamily="18" charset="0"/>
                <a:ea typeface="Times New Roman" panose="02020603050405020304" pitchFamily="18" charset="0"/>
              </a:rPr>
              <a:t>Follow the WMO recommended training track where SLMT candidates are accepted from the ranks of the pool of MLMT from the NMHS. </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Graduates from the CIMH ELMT and MLMT course over the last 10 years have the compliant prerequisite General Meteorology, Mathematics and Physics to follow on to a SLMT course. </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Candidates with CAPE Maths (Unit 1 and Unit 2) and CAPE Physics (Unit 1) can also be eligible. But will need to take General Meteorology.</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All States should be able to recruit in-house</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With time this option could be reduced to 15 months with the Bridging course in place.</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Risks: </a:t>
            </a:r>
            <a:r>
              <a:rPr lang="en-029" sz="1200" i="1" dirty="0">
                <a:solidFill>
                  <a:srgbClr val="000000"/>
                </a:solidFill>
                <a:effectLst/>
                <a:latin typeface="Times New Roman" panose="02020603050405020304" pitchFamily="18" charset="0"/>
                <a:ea typeface="Times New Roman" panose="02020603050405020304" pitchFamily="18" charset="0"/>
              </a:rPr>
              <a:t>This will always be a lengthy option and cannot be less than 15 months.</a:t>
            </a:r>
            <a:endParaRPr lang="en-029" sz="1200" dirty="0">
              <a:effectLst/>
              <a:latin typeface="Times New Roman" panose="02020603050405020304" pitchFamily="18" charset="0"/>
              <a:ea typeface="Times New Roman" panose="02020603050405020304" pitchFamily="18" charset="0"/>
            </a:endParaRPr>
          </a:p>
          <a:p>
            <a:pPr marL="1143000" marR="0" lvl="2" indent="-228600" algn="just">
              <a:lnSpc>
                <a:spcPct val="115000"/>
              </a:lnSpc>
              <a:spcBef>
                <a:spcPts val="0"/>
              </a:spcBef>
              <a:spcAft>
                <a:spcPts val="1000"/>
              </a:spcAft>
              <a:buFont typeface="+mj-lt"/>
              <a:buAutoNum type="romanLcPeriod"/>
              <a:tabLst>
                <a:tab pos="1485900" algn="l"/>
              </a:tabLst>
            </a:pPr>
            <a:r>
              <a:rPr lang="en-029" sz="1200" b="1" i="1" dirty="0">
                <a:solidFill>
                  <a:srgbClr val="000000"/>
                </a:solidFill>
                <a:effectLst/>
                <a:latin typeface="Times New Roman" panose="02020603050405020304" pitchFamily="18" charset="0"/>
                <a:ea typeface="Times New Roman" panose="02020603050405020304" pitchFamily="18" charset="0"/>
              </a:rPr>
              <a:t>A standalone SLMT forecasters’ course.</a:t>
            </a:r>
            <a:endParaRPr lang="en-029" sz="120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1000"/>
              </a:spcAft>
              <a:buFont typeface="Symbol" panose="05050102010706020507" pitchFamily="18" charset="2"/>
              <a:buChar char=""/>
              <a:tabLst>
                <a:tab pos="1485900" algn="l"/>
              </a:tabLst>
            </a:pPr>
            <a:r>
              <a:rPr lang="en-029" sz="1200" dirty="0">
                <a:solidFill>
                  <a:srgbClr val="000000"/>
                </a:solidFill>
                <a:effectLst/>
                <a:latin typeface="Times New Roman" panose="02020603050405020304" pitchFamily="18" charset="0"/>
                <a:ea typeface="Times New Roman" panose="02020603050405020304" pitchFamily="18" charset="0"/>
              </a:rPr>
              <a:t>There need to be more lecturers at CIMH to separate the UWI programme from the SLMT. The programmes cannot run concurrently with the current staff compliment to achieve the required reduced delivery time. Until this is realized the SLMT course can be no shorter that 15 months.  </a:t>
            </a:r>
            <a:endParaRPr lang="en-029" sz="1200" dirty="0">
              <a:effectLst/>
              <a:latin typeface="Times New Roman" panose="02020603050405020304" pitchFamily="18" charset="0"/>
              <a:ea typeface="Times New Roman" panose="02020603050405020304" pitchFamily="18" charset="0"/>
            </a:endParaRPr>
          </a:p>
          <a:p>
            <a:r>
              <a:rPr lang="en-029" sz="1200" dirty="0">
                <a:solidFill>
                  <a:srgbClr val="000000"/>
                </a:solidFill>
                <a:effectLst/>
                <a:latin typeface="Times New Roman" panose="02020603050405020304" pitchFamily="18" charset="0"/>
                <a:ea typeface="Times New Roman" panose="02020603050405020304" pitchFamily="18" charset="0"/>
              </a:rPr>
              <a:t>A proposed option will be to have a shorten SLMT course run very three years, when it will be the only CIMH aeronautical meteorological course offered. That is, there will be no other CIMH Aeronautical (i.e., no ELMT or MLMT) </a:t>
            </a:r>
            <a:endParaRPr lang="en-029" dirty="0"/>
          </a:p>
        </p:txBody>
      </p:sp>
      <p:sp>
        <p:nvSpPr>
          <p:cNvPr id="4" name="Slide Number Placeholder 3"/>
          <p:cNvSpPr>
            <a:spLocks noGrp="1"/>
          </p:cNvSpPr>
          <p:nvPr>
            <p:ph type="sldNum" sz="quarter" idx="5"/>
          </p:nvPr>
        </p:nvSpPr>
        <p:spPr/>
        <p:txBody>
          <a:bodyPr/>
          <a:lstStyle/>
          <a:p>
            <a:fld id="{794325E5-6A0F-490F-8DB3-DEDE7B1DB40D}" type="slidenum">
              <a:rPr lang="en-029" smtClean="0"/>
              <a:pPr/>
              <a:t>8</a:t>
            </a:fld>
            <a:endParaRPr lang="en-029"/>
          </a:p>
        </p:txBody>
      </p:sp>
    </p:spTree>
    <p:extLst>
      <p:ext uri="{BB962C8B-B14F-4D97-AF65-F5344CB8AC3E}">
        <p14:creationId xmlns:p14="http://schemas.microsoft.com/office/powerpoint/2010/main" xmlns="" val="331693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cs typeface="Calibri" panose="020F0502020204030204" pitchFamily="34" charset="0"/>
              </a:rPr>
              <a:t>Student performances were below previous course achievements. The class averages ranged from a high of 63% to a low of 51</a:t>
            </a:r>
            <a:r>
              <a:rPr lang="en-US" sz="1200" dirty="0">
                <a:latin typeface="Calibri" panose="020F0502020204030204" pitchFamily="34" charset="0"/>
                <a:cs typeface="Calibri" panose="020F0502020204030204" pitchFamily="34" charset="0"/>
              </a:rPr>
              <a:t>%; compared to 79% to </a:t>
            </a:r>
            <a:r>
              <a:rPr lang="en-US" sz="1200" b="0" i="0" u="none" strike="noStrike" baseline="0" dirty="0">
                <a:latin typeface="Calibri" panose="020F0502020204030204" pitchFamily="34" charset="0"/>
                <a:cs typeface="Calibri" panose="020F0502020204030204" pitchFamily="34" charset="0"/>
              </a:rPr>
              <a:t>64% in the last course</a:t>
            </a:r>
          </a:p>
          <a:p>
            <a:endParaRPr lang="en-US" sz="1200" b="0" i="0" u="none" strike="noStrike"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CIMH was contracted in 2021 by the Bermuda Weather Service to conduct: (1) Aeronautical observer training and independently assess a new staff, (2) 'refresh' the more experienced staff, and (3) provide observing cover during the training period </a:t>
            </a:r>
            <a:r>
              <a:rPr lang="en-US" dirty="0" err="1"/>
              <a:t>Mr</a:t>
            </a:r>
            <a:r>
              <a:rPr lang="en-US" dirty="0"/>
              <a:t> Lawrence Andrew Doughty, the lone student was active and attentive throughout and very willing to learn.  He achieved a Credit.  A very important aspect to his success was the support provided by senior meteorological observers of the Bermuda Weather Service, in particular, Ms. Dana Masters, whose involvement and discussions on matters of concern provided the required on-site guidance from experienced observers, to assist CIMH trainers to competently train newly recruited trainees. The Bermuda Weather Service also allowed access to the real-time digital observations allowing accurate assessment of the Mr. Doughty observations.  These were critical aspects of the virtual training to ensure competency.</a:t>
            </a:r>
            <a:endParaRPr lang="en-029" dirty="0"/>
          </a:p>
          <a:p>
            <a:endParaRPr lang="en-029" dirty="0"/>
          </a:p>
        </p:txBody>
      </p:sp>
      <p:sp>
        <p:nvSpPr>
          <p:cNvPr id="4" name="Slide Number Placeholder 3"/>
          <p:cNvSpPr>
            <a:spLocks noGrp="1"/>
          </p:cNvSpPr>
          <p:nvPr>
            <p:ph type="sldNum" sz="quarter" idx="5"/>
          </p:nvPr>
        </p:nvSpPr>
        <p:spPr/>
        <p:txBody>
          <a:bodyPr/>
          <a:lstStyle/>
          <a:p>
            <a:fld id="{B91A6DEA-F40A-4EA1-A42A-A291ED483260}" type="slidenum">
              <a:rPr lang="en-029" smtClean="0"/>
              <a:pPr/>
              <a:t>9</a:t>
            </a:fld>
            <a:endParaRPr lang="en-029"/>
          </a:p>
        </p:txBody>
      </p:sp>
    </p:spTree>
    <p:extLst>
      <p:ext uri="{BB962C8B-B14F-4D97-AF65-F5344CB8AC3E}">
        <p14:creationId xmlns:p14="http://schemas.microsoft.com/office/powerpoint/2010/main" xmlns="" val="175304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Contributing factors to students’ poor performances </a:t>
            </a:r>
          </a:p>
          <a:p>
            <a:pPr lvl="1"/>
            <a:r>
              <a:rPr lang="en-US" dirty="0"/>
              <a:t>Poor time management, attitude and distractions, </a:t>
            </a:r>
          </a:p>
          <a:p>
            <a:pPr lvl="1"/>
            <a:r>
              <a:rPr lang="en-US" dirty="0"/>
              <a:t>Students on the road (driving) during class time. </a:t>
            </a:r>
          </a:p>
          <a:p>
            <a:pPr lvl="1"/>
            <a:r>
              <a:rPr lang="en-US" dirty="0"/>
              <a:t>Student tardiness and absenteeism </a:t>
            </a:r>
          </a:p>
          <a:p>
            <a:pPr lvl="1"/>
            <a:r>
              <a:rPr lang="en-US" dirty="0"/>
              <a:t>Failure to review the necessary  the resource materials. </a:t>
            </a:r>
          </a:p>
          <a:p>
            <a:pPr lvl="1"/>
            <a:r>
              <a:rPr lang="en-US" dirty="0"/>
              <a:t>Some students also had device and internet issues </a:t>
            </a:r>
          </a:p>
          <a:p>
            <a:pPr lvl="2"/>
            <a:r>
              <a:rPr lang="en-US" dirty="0"/>
              <a:t>In these cases, the students were urged to seek support from their National Meteorological Services.</a:t>
            </a:r>
          </a:p>
          <a:p>
            <a:r>
              <a:rPr lang="en-US" dirty="0"/>
              <a:t>For the first time in CIMH History there was no graduation following a course.</a:t>
            </a:r>
          </a:p>
          <a:p>
            <a:r>
              <a:rPr lang="en-US" dirty="0"/>
              <a:t>The MLMT students are not in such predicament at this phase, since they have not yet started the core subjects of their program.</a:t>
            </a:r>
            <a:endParaRPr lang="en-029" dirty="0"/>
          </a:p>
          <a:p>
            <a:endParaRPr lang="en-029" dirty="0"/>
          </a:p>
        </p:txBody>
      </p:sp>
      <p:sp>
        <p:nvSpPr>
          <p:cNvPr id="4" name="Slide Number Placeholder 3"/>
          <p:cNvSpPr>
            <a:spLocks noGrp="1"/>
          </p:cNvSpPr>
          <p:nvPr>
            <p:ph type="sldNum" sz="quarter" idx="5"/>
          </p:nvPr>
        </p:nvSpPr>
        <p:spPr/>
        <p:txBody>
          <a:bodyPr/>
          <a:lstStyle/>
          <a:p>
            <a:fld id="{B91A6DEA-F40A-4EA1-A42A-A291ED483260}" type="slidenum">
              <a:rPr lang="en-029" smtClean="0"/>
              <a:pPr/>
              <a:t>10</a:t>
            </a:fld>
            <a:endParaRPr lang="en-029"/>
          </a:p>
        </p:txBody>
      </p:sp>
    </p:spTree>
    <p:extLst>
      <p:ext uri="{BB962C8B-B14F-4D97-AF65-F5344CB8AC3E}">
        <p14:creationId xmlns:p14="http://schemas.microsoft.com/office/powerpoint/2010/main" xmlns="" val="146865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53E16E6F-F1AE-48AE-BE8C-980D4973392F}" type="slidenum">
              <a:rPr lang="en-US" smtClean="0">
                <a:solidFill>
                  <a:prstClr val="black">
                    <a:tint val="95000"/>
                  </a:prstClr>
                </a:solidFill>
              </a:rPr>
              <a:pPr>
                <a:defRPr/>
              </a:pPr>
              <a:t>‹#›</a:t>
            </a:fld>
            <a:endParaRPr lang="en-US" dirty="0">
              <a:solidFill>
                <a:prstClr val="black">
                  <a:tint val="95000"/>
                </a:prstClr>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174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CF6739BE-B720-4604-837B-0A8E9339B380}"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331005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B2DDBB9C-6EC9-482B-90DC-2A80C284ABDA}"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393481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61" name="Google Shape;61;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67752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D392C9AF-CC2A-412C-9D98-406E123C14CF}"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18438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0A3FFC84-E678-4C4E-B2A0-8F91D3331760}" type="slidenum">
              <a:rPr lang="en-US" smtClean="0">
                <a:solidFill>
                  <a:prstClr val="black">
                    <a:tint val="95000"/>
                  </a:prstClr>
                </a:solidFill>
              </a:rPr>
              <a:pPr>
                <a:defRPr/>
              </a:pPr>
              <a:t>‹#›</a:t>
            </a:fld>
            <a:endParaRPr lang="en-US" dirty="0">
              <a:solidFill>
                <a:prstClr val="black">
                  <a:tint val="95000"/>
                </a:prstClr>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83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BD813C50-4E52-48AE-88B3-C6E711C8E7F2}"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405019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5E413DBB-4B7F-4DD9-B17D-7A81C9EF750F}"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98066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5AE27355-F39D-4184-A5A7-38A8AE510CFD}"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342872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33C0B047-5727-4C6B-82BA-DD6CB883D979}"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405245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C0B6E7EF-0C15-4786-B005-A3AE3B562096}"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340678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D5A0A2A4-C62D-4923-939D-1A34BB0296DA}"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407776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lickr.com/photos/85203634@N05/14426767781/"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837473B0-CC2E-450A-ABE3-18F120FF3D39}">
                <a1611:picAttrSrcUrl xmlns:a1611="http://schemas.microsoft.com/office/drawing/2016/11/main" xmlns="" r:id="rId15"/>
              </a:ext>
            </a:extLst>
          </a:blip>
          <a:srcRect/>
          <a:stretch>
            <a:fillRect t="-4000" b="-4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a:defRPr/>
            </a:pPr>
            <a:fld id="{FF63BF34-3B52-45CC-B8EA-1ABE08E602ED}" type="slidenum">
              <a:rPr lang="en-US" smtClean="0">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xmlns="" val="11172412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teachonline.ca/tools-trends/how-teach-online-student-succes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lickr.com/photos/lisathumann/2984541404" TargetMode="External"/><Relationship Id="rId13"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creativecommons.org/licenses/by-nc/3.0/" TargetMode="External"/><Relationship Id="rId5" Type="http://schemas.openxmlformats.org/officeDocument/2006/relationships/hyperlink" Target="http://www.groundreport.com/fostering-creativity-innovative-solutions-office/"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9.jpeg"/><Relationship Id="rId9" Type="http://schemas.openxmlformats.org/officeDocument/2006/relationships/image" Target="../media/image12.png"/><Relationship Id="rId14" Type="http://schemas.openxmlformats.org/officeDocument/2006/relationships/hyperlink" Target="https://medium.com/agile-government-leadership/lessons-learned-from-hosting-a-virtual-conference-18a1a73d10b8"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lightly-off-kilter.com/about_me/365thanks-attitude-is-everyth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vevlynspen.com/2015/06/stinking-thinking-does-your-pocketbook.html" TargetMode="External"/><Relationship Id="rId13"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www.flickr.com/photos/5tein/234864940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otherfood-devos.com/2014/03/attitude-check.html" TargetMode="External"/><Relationship Id="rId11" Type="http://schemas.openxmlformats.org/officeDocument/2006/relationships/image" Target="../media/image19.jpeg"/><Relationship Id="rId5" Type="http://schemas.openxmlformats.org/officeDocument/2006/relationships/image" Target="../media/image16.png"/><Relationship Id="rId15" Type="http://schemas.openxmlformats.org/officeDocument/2006/relationships/hyperlink" Target="https://creativecommons.org/licenses/by-nc-sa/3.0/" TargetMode="External"/><Relationship Id="rId10" Type="http://schemas.openxmlformats.org/officeDocument/2006/relationships/hyperlink" Target="https://medium.com/@RyanDejaegher/6-tools-to-help-you-focus-and-avoid-distractions-online-3967dc4ebaa5" TargetMode="External"/><Relationship Id="rId4" Type="http://schemas.openxmlformats.org/officeDocument/2006/relationships/hyperlink" Target="https://mathwithbaddrawings.com/2014/02/03/mailbag-doing-it-in-your-head-peer-to-peer-math-sharing-and-the-remarkable-ghraph-of-stupidity/" TargetMode="External"/><Relationship Id="rId9" Type="http://schemas.openxmlformats.org/officeDocument/2006/relationships/image" Target="../media/image18.jpeg"/><Relationship Id="rId14" Type="http://schemas.openxmlformats.org/officeDocument/2006/relationships/hyperlink" Target="http://en.wikiversity.org/wiki/primary_mathematics/fraction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hyperlink" Target="https://commons.wikimedia.org/wiki/File:The_Ocean_A_Driving_Force_for_Weather_and_Climate.webm" TargetMode="External"/><Relationship Id="rId9"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pamonk.deviantart.com/art/Thank-you-so-very-much-53783503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ailyclipart.net/page/15/" TargetMode="Externa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s://owncloud.cimh.edu.bb/index.php/s/PnzTqXGhj1xY66B" TargetMode="External"/><Relationship Id="rId5" Type="http://schemas.openxmlformats.org/officeDocument/2006/relationships/hyperlink" Target="https://pokerfuse.com/news/industry/2014-09-10-atlantic-city-casino-closures-puts-question-online-gaming-operators/"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wncloud.cimh.edu.bb/index.php/s/DjxXiDA4sCImYk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29E7461E-D3EF-467C-90B0-A07159CA6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a:extLst>
              <a:ext uri="{FF2B5EF4-FFF2-40B4-BE49-F238E27FC236}">
                <a16:creationId xmlns:a16="http://schemas.microsoft.com/office/drawing/2014/main" xmlns="" id="{FF05CC3C-EFD9-4076-8CB9-98986CB6279B}"/>
              </a:ext>
            </a:extLst>
          </p:cNvPr>
          <p:cNvGrpSpPr>
            <a:grpSpLocks/>
          </p:cNvGrpSpPr>
          <p:nvPr/>
        </p:nvGrpSpPr>
        <p:grpSpPr bwMode="auto">
          <a:xfrm>
            <a:off x="231140" y="135298"/>
            <a:ext cx="11724640" cy="6385558"/>
            <a:chOff x="0" y="0"/>
            <a:chExt cx="54864" cy="29254"/>
          </a:xfrm>
        </p:grpSpPr>
        <p:pic>
          <p:nvPicPr>
            <p:cNvPr id="5" name="Picture 4">
              <a:extLst>
                <a:ext uri="{FF2B5EF4-FFF2-40B4-BE49-F238E27FC236}">
                  <a16:creationId xmlns:a16="http://schemas.microsoft.com/office/drawing/2014/main" xmlns="" id="{7D245ABA-C8DD-496E-A860-A19509E22E3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4864" cy="270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0">
              <a:extLst>
                <a:ext uri="{FF2B5EF4-FFF2-40B4-BE49-F238E27FC236}">
                  <a16:creationId xmlns:a16="http://schemas.microsoft.com/office/drawing/2014/main" xmlns="" id="{02D98DD1-32D8-46B9-850F-A4CCD650474E}"/>
                </a:ext>
              </a:extLst>
            </p:cNvPr>
            <p:cNvSpPr txBox="1">
              <a:spLocks noChangeArrowheads="1"/>
            </p:cNvSpPr>
            <p:nvPr/>
          </p:nvSpPr>
          <p:spPr bwMode="auto">
            <a:xfrm>
              <a:off x="0" y="27025"/>
              <a:ext cx="54864" cy="22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rmAutofit/>
            </a:bodyPr>
            <a:lstStyle/>
            <a:p>
              <a:pPr marL="0" marR="0" algn="just">
                <a:lnSpc>
                  <a:spcPct val="90000"/>
                </a:lnSpc>
                <a:spcBef>
                  <a:spcPts val="0"/>
                </a:spcBef>
                <a:spcAft>
                  <a:spcPts val="600"/>
                </a:spcAft>
              </a:pPr>
              <a:r>
                <a:rPr lang="en-US" sz="1600">
                  <a:effectLst/>
                  <a:latin typeface="Times New Roman" panose="02020603050405020304" pitchFamily="18" charset="0"/>
                  <a:ea typeface="Times New Roman" panose="02020603050405020304" pitchFamily="18" charset="0"/>
                </a:rPr>
                <a:t> </a:t>
              </a:r>
              <a:endParaRPr lang="en-029" sz="1600">
                <a:effectLst/>
                <a:latin typeface="Times New Roman" panose="02020603050405020304" pitchFamily="18" charset="0"/>
                <a:ea typeface="Times New Roman" panose="02020603050405020304" pitchFamily="18" charset="0"/>
              </a:endParaRPr>
            </a:p>
          </p:txBody>
        </p:sp>
      </p:grpSp>
      <p:sp>
        <p:nvSpPr>
          <p:cNvPr id="2" name="Title 1">
            <a:extLst>
              <a:ext uri="{FF2B5EF4-FFF2-40B4-BE49-F238E27FC236}">
                <a16:creationId xmlns:a16="http://schemas.microsoft.com/office/drawing/2014/main" xmlns="" id="{D9627D46-AF1E-4679-B641-D9D6FAE1CB71}"/>
              </a:ext>
            </a:extLst>
          </p:cNvPr>
          <p:cNvSpPr>
            <a:spLocks noGrp="1"/>
          </p:cNvSpPr>
          <p:nvPr>
            <p:ph type="ctrTitle"/>
          </p:nvPr>
        </p:nvSpPr>
        <p:spPr>
          <a:xfrm>
            <a:off x="231140" y="236221"/>
            <a:ext cx="6149782" cy="3154486"/>
          </a:xfrm>
        </p:spPr>
        <p:txBody>
          <a:bodyPr vert="horz" lIns="91440" tIns="45720" rIns="91440" bIns="45720" rtlCol="0" anchor="ctr">
            <a:normAutofit/>
          </a:bodyPr>
          <a:lstStyle/>
          <a:p>
            <a:pPr>
              <a:lnSpc>
                <a:spcPct val="90000"/>
              </a:lnSpc>
            </a:pPr>
            <a:r>
              <a:rPr lang="en-US" sz="3600" dirty="0">
                <a:effectLst>
                  <a:outerShdw blurRad="38100" dist="38100" dir="2700000" algn="tl">
                    <a:srgbClr val="000000">
                      <a:alpha val="43137"/>
                    </a:srgbClr>
                  </a:outerShdw>
                </a:effectLst>
              </a:rPr>
              <a:t>Meteorology section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Training Report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Directors’ Meeting  2021</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xmlns="" id="{1C9B9D7D-C1D4-4C5F-B157-F789BC8C3FF7}"/>
              </a:ext>
            </a:extLst>
          </p:cNvPr>
          <p:cNvSpPr>
            <a:spLocks noGrp="1"/>
          </p:cNvSpPr>
          <p:nvPr>
            <p:ph type="subTitle" idx="1"/>
          </p:nvPr>
        </p:nvSpPr>
        <p:spPr>
          <a:xfrm>
            <a:off x="363894" y="4907902"/>
            <a:ext cx="3340360" cy="1085053"/>
          </a:xfrm>
        </p:spPr>
        <p:txBody>
          <a:bodyPr/>
          <a:lstStyle/>
          <a:p>
            <a:r>
              <a:rPr lang="en-029" b="1" dirty="0">
                <a:solidFill>
                  <a:schemeClr val="accent2">
                    <a:lumMod val="75000"/>
                  </a:schemeClr>
                </a:solidFill>
                <a:effectLst>
                  <a:outerShdw blurRad="38100" dist="38100" dir="2700000" algn="tl">
                    <a:srgbClr val="000000">
                      <a:alpha val="43137"/>
                    </a:srgbClr>
                  </a:outerShdw>
                </a:effectLst>
              </a:rPr>
              <a:t>Kathy- Ann Caesar </a:t>
            </a:r>
          </a:p>
          <a:p>
            <a:r>
              <a:rPr lang="en-029" b="1" dirty="0">
                <a:solidFill>
                  <a:schemeClr val="accent2">
                    <a:lumMod val="75000"/>
                  </a:schemeClr>
                </a:solidFill>
                <a:effectLst>
                  <a:outerShdw blurRad="38100" dist="38100" dir="2700000" algn="tl">
                    <a:srgbClr val="000000">
                      <a:alpha val="43137"/>
                    </a:srgbClr>
                  </a:outerShdw>
                </a:effectLst>
              </a:rPr>
              <a:t>Head of Section</a:t>
            </a:r>
          </a:p>
        </p:txBody>
      </p:sp>
      <p:sp>
        <p:nvSpPr>
          <p:cNvPr id="8" name="Oval 7">
            <a:extLst>
              <a:ext uri="{FF2B5EF4-FFF2-40B4-BE49-F238E27FC236}">
                <a16:creationId xmlns:a16="http://schemas.microsoft.com/office/drawing/2014/main" xmlns="" id="{834498D7-7171-43AC-9C3F-CD9998F184E8}"/>
              </a:ext>
            </a:extLst>
          </p:cNvPr>
          <p:cNvSpPr/>
          <p:nvPr/>
        </p:nvSpPr>
        <p:spPr>
          <a:xfrm>
            <a:off x="2526046" y="2473228"/>
            <a:ext cx="752563" cy="752563"/>
          </a:xfrm>
          <a:prstGeom prst="ellipse">
            <a:avLst/>
          </a:prstGeom>
          <a:blipFill rotWithShape="1">
            <a:blip r:embed="rId4"/>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2814804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3015786B-EDF9-4D06-86F8-138A81A377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CDAF4C44-C3B3-4BE9-B858-3F83253B5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xmlns="" id="{B914FCD7-4475-4DE4-BCF9-F3032ECA5C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F07854E-AF71-4DC2-91E6-3DF7153FF6B3}"/>
              </a:ext>
            </a:extLst>
          </p:cNvPr>
          <p:cNvSpPr>
            <a:spLocks noGrp="1"/>
          </p:cNvSpPr>
          <p:nvPr>
            <p:ph type="title"/>
          </p:nvPr>
        </p:nvSpPr>
        <p:spPr>
          <a:xfrm>
            <a:off x="1109980" y="4208424"/>
            <a:ext cx="9966960" cy="1182189"/>
          </a:xfrm>
        </p:spPr>
        <p:txBody>
          <a:bodyPr vert="horz" lIns="91440" tIns="45720" rIns="91440" bIns="45720" rtlCol="0" anchor="b">
            <a:normAutofit fontScale="90000"/>
          </a:bodyPr>
          <a:lstStyle/>
          <a:p>
            <a:pPr algn="ctr">
              <a:lnSpc>
                <a:spcPct val="85000"/>
              </a:lnSpc>
            </a:pPr>
            <a:r>
              <a:rPr lang="en-US" sz="4600" b="1" i="1" cap="all" dirty="0"/>
              <a:t>4 -The issues with virtual training </a:t>
            </a:r>
            <a:endParaRPr lang="en-US" sz="4600" b="1" cap="all" dirty="0"/>
          </a:p>
        </p:txBody>
      </p:sp>
      <p:sp>
        <p:nvSpPr>
          <p:cNvPr id="4" name="Content Placeholder 3">
            <a:extLst>
              <a:ext uri="{FF2B5EF4-FFF2-40B4-BE49-F238E27FC236}">
                <a16:creationId xmlns:a16="http://schemas.microsoft.com/office/drawing/2014/main" xmlns="" id="{B17ED8CB-5F16-4342-BBA6-304EF40B5472}"/>
              </a:ext>
            </a:extLst>
          </p:cNvPr>
          <p:cNvSpPr>
            <a:spLocks noGrp="1"/>
          </p:cNvSpPr>
          <p:nvPr>
            <p:ph idx="1"/>
          </p:nvPr>
        </p:nvSpPr>
        <p:spPr>
          <a:xfrm>
            <a:off x="1709530" y="5598292"/>
            <a:ext cx="8767860" cy="1095329"/>
          </a:xfrm>
        </p:spPr>
        <p:txBody>
          <a:bodyPr vert="horz" lIns="91440" tIns="45720" rIns="91440" bIns="45720" rtlCol="0">
            <a:normAutofit/>
          </a:bodyPr>
          <a:lstStyle/>
          <a:p>
            <a:pPr algn="ctr"/>
            <a:r>
              <a:rPr lang="en-029" sz="2000" b="1" dirty="0">
                <a:solidFill>
                  <a:srgbClr val="FF0000"/>
                </a:solidFill>
              </a:rPr>
              <a:t>Virtual and Blended Learning is HERE TO STAY</a:t>
            </a:r>
          </a:p>
          <a:p>
            <a:pPr algn="ctr"/>
            <a:r>
              <a:rPr lang="en-029" sz="2000" b="1" dirty="0">
                <a:solidFill>
                  <a:srgbClr val="FF0000"/>
                </a:solidFill>
              </a:rPr>
              <a:t>BUT CHANGES at ALL  Levels is Required for Success</a:t>
            </a:r>
          </a:p>
        </p:txBody>
      </p:sp>
      <p:pic>
        <p:nvPicPr>
          <p:cNvPr id="6" name="Picture 5" descr="A picture containing text, floor&#10;&#10;Description automatically generated">
            <a:extLst>
              <a:ext uri="{FF2B5EF4-FFF2-40B4-BE49-F238E27FC236}">
                <a16:creationId xmlns:a16="http://schemas.microsoft.com/office/drawing/2014/main" xmlns="" id="{483F0DF4-B6E1-4149-96BF-869D963D1A9F}"/>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4055" r="1" b="4056"/>
          <a:stretch/>
        </p:blipFill>
        <p:spPr>
          <a:xfrm>
            <a:off x="243840" y="256540"/>
            <a:ext cx="11704320" cy="3764276"/>
          </a:xfrm>
          <a:prstGeom prst="rect">
            <a:avLst/>
          </a:prstGeom>
        </p:spPr>
      </p:pic>
      <p:cxnSp>
        <p:nvCxnSpPr>
          <p:cNvPr id="22" name="Straight Connector 21">
            <a:extLst>
              <a:ext uri="{FF2B5EF4-FFF2-40B4-BE49-F238E27FC236}">
                <a16:creationId xmlns:a16="http://schemas.microsoft.com/office/drawing/2014/main" xmlns="" id="{3C10CE6B-09BB-4782-8A31-CF4939EFBD1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38400" y="5462458"/>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xmlns="" id="{695C635F-7CE2-48E2-85D9-7A65B49AC04A}"/>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B43B25CA-4569-4633-9903-57EBA67FA385}" type="slidenum">
              <a:rPr lang="en-US" smtClean="0"/>
              <a:pPr defTabSz="914400">
                <a:spcAft>
                  <a:spcPts val="600"/>
                </a:spcAft>
              </a:pPr>
              <a:t>10</a:t>
            </a:fld>
            <a:endParaRPr lang="en-US"/>
          </a:p>
        </p:txBody>
      </p:sp>
      <p:pic>
        <p:nvPicPr>
          <p:cNvPr id="11" name="Picture 7" descr="cimh-logo-colour">
            <a:extLst>
              <a:ext uri="{FF2B5EF4-FFF2-40B4-BE49-F238E27FC236}">
                <a16:creationId xmlns:a16="http://schemas.microsoft.com/office/drawing/2014/main" xmlns="" id="{6BFFCAEA-16BB-47C9-879E-1F2C65AEA48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968584" y="5497379"/>
            <a:ext cx="823306" cy="751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41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xmlns="" id="{B99E4D29-5F08-447A-A2A3-AB222BB49F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31E910E5-FCA4-44CE-9288-C0F5EDA69EC2}"/>
              </a:ext>
            </a:extLst>
          </p:cNvPr>
          <p:cNvPicPr>
            <a:picLocks noChangeAspect="1"/>
          </p:cNvPicPr>
          <p:nvPr/>
        </p:nvPicPr>
        <p:blipFill rotWithShape="1">
          <a:blip r:embed="rId3"/>
          <a:srcRect t="16409" r="2" b="9965"/>
          <a:stretch/>
        </p:blipFill>
        <p:spPr>
          <a:xfrm>
            <a:off x="8195999" y="169254"/>
            <a:ext cx="3826711" cy="2066161"/>
          </a:xfrm>
          <a:prstGeom prst="rect">
            <a:avLst/>
          </a:prstGeom>
        </p:spPr>
      </p:pic>
      <p:pic>
        <p:nvPicPr>
          <p:cNvPr id="14" name="Picture 13" descr="A picture containing text, blackboard, night sky&#10;&#10;Description automatically generated">
            <a:extLst>
              <a:ext uri="{FF2B5EF4-FFF2-40B4-BE49-F238E27FC236}">
                <a16:creationId xmlns:a16="http://schemas.microsoft.com/office/drawing/2014/main" xmlns="" id="{76EBC326-CAA1-492F-B06B-CDD7121B303F}"/>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3053" r="63" b="-1"/>
          <a:stretch/>
        </p:blipFill>
        <p:spPr>
          <a:xfrm>
            <a:off x="191086" y="4074509"/>
            <a:ext cx="3808694" cy="2624098"/>
          </a:xfrm>
          <a:prstGeom prst="rect">
            <a:avLst/>
          </a:prstGeom>
        </p:spPr>
      </p:pic>
      <p:pic>
        <p:nvPicPr>
          <p:cNvPr id="2" name="Picture 1">
            <a:extLst>
              <a:ext uri="{FF2B5EF4-FFF2-40B4-BE49-F238E27FC236}">
                <a16:creationId xmlns:a16="http://schemas.microsoft.com/office/drawing/2014/main" xmlns="" id="{A6BA0DD7-743B-4B57-9BE5-A61D34F78F61}"/>
              </a:ext>
            </a:extLst>
          </p:cNvPr>
          <p:cNvPicPr>
            <a:picLocks noChangeAspect="1"/>
          </p:cNvPicPr>
          <p:nvPr/>
        </p:nvPicPr>
        <p:blipFill rotWithShape="1">
          <a:blip r:embed="rId6"/>
          <a:srcRect t="19701" r="-5" b="876"/>
          <a:stretch/>
        </p:blipFill>
        <p:spPr>
          <a:xfrm>
            <a:off x="4185626" y="4074509"/>
            <a:ext cx="3814183" cy="2605117"/>
          </a:xfrm>
          <a:prstGeom prst="rect">
            <a:avLst/>
          </a:prstGeom>
        </p:spPr>
      </p:pic>
      <p:pic>
        <p:nvPicPr>
          <p:cNvPr id="6" name="Picture 5" descr="A picture containing text, monitor, wall, indoor&#10;&#10;Description automatically generated">
            <a:extLst>
              <a:ext uri="{FF2B5EF4-FFF2-40B4-BE49-F238E27FC236}">
                <a16:creationId xmlns:a16="http://schemas.microsoft.com/office/drawing/2014/main" xmlns="" id="{BADFD39F-A7E8-4728-A68B-9666326BB2BD}"/>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t="1564" r="2" b="26233"/>
          <a:stretch/>
        </p:blipFill>
        <p:spPr>
          <a:xfrm>
            <a:off x="8179442" y="2391883"/>
            <a:ext cx="3826711" cy="2072296"/>
          </a:xfrm>
          <a:prstGeom prst="rect">
            <a:avLst/>
          </a:prstGeom>
        </p:spPr>
      </p:pic>
      <p:pic>
        <p:nvPicPr>
          <p:cNvPr id="5" name="Picture 4">
            <a:extLst>
              <a:ext uri="{FF2B5EF4-FFF2-40B4-BE49-F238E27FC236}">
                <a16:creationId xmlns:a16="http://schemas.microsoft.com/office/drawing/2014/main" xmlns="" id="{E1086DFA-ED8F-46E6-BFF8-F29C53047168}"/>
              </a:ext>
            </a:extLst>
          </p:cNvPr>
          <p:cNvPicPr>
            <a:picLocks noChangeAspect="1"/>
          </p:cNvPicPr>
          <p:nvPr/>
        </p:nvPicPr>
        <p:blipFill rotWithShape="1">
          <a:blip r:embed="rId9"/>
          <a:srcRect l="8461" r="17482"/>
          <a:stretch/>
        </p:blipFill>
        <p:spPr>
          <a:xfrm>
            <a:off x="8192221" y="4621838"/>
            <a:ext cx="3826711" cy="2066908"/>
          </a:xfrm>
          <a:prstGeom prst="rect">
            <a:avLst/>
          </a:prstGeom>
        </p:spPr>
      </p:pic>
      <p:sp>
        <p:nvSpPr>
          <p:cNvPr id="7" name="TextBox 6">
            <a:extLst>
              <a:ext uri="{FF2B5EF4-FFF2-40B4-BE49-F238E27FC236}">
                <a16:creationId xmlns:a16="http://schemas.microsoft.com/office/drawing/2014/main" xmlns="" id="{5CDFE1EE-89D9-4E64-BB6F-4BC61563B0C2}"/>
              </a:ext>
            </a:extLst>
          </p:cNvPr>
          <p:cNvSpPr txBox="1"/>
          <p:nvPr/>
        </p:nvSpPr>
        <p:spPr>
          <a:xfrm>
            <a:off x="9638197" y="4264124"/>
            <a:ext cx="2367956" cy="200055"/>
          </a:xfrm>
          <a:prstGeom prst="rect">
            <a:avLst/>
          </a:prstGeom>
          <a:solidFill>
            <a:srgbClr val="000000"/>
          </a:solidFill>
        </p:spPr>
        <p:txBody>
          <a:bodyPr wrap="none" rtlCol="0">
            <a:spAutoFit/>
          </a:bodyPr>
          <a:lstStyle/>
          <a:p>
            <a:pPr algn="r">
              <a:spcAft>
                <a:spcPts val="600"/>
              </a:spcAft>
            </a:pPr>
            <a:r>
              <a:rPr lang="en-029" sz="700">
                <a:solidFill>
                  <a:srgbClr val="FFFFFF"/>
                </a:solidFill>
                <a:hlinkClick r:id="rId8" tooltip="http://flickr.com/photos/lisathumann/2984541404">
                  <a:extLst>
                    <a:ext uri="{A12FA001-AC4F-418D-AE19-62706E023703}">
                      <ahyp:hlinkClr xmlns:ahyp="http://schemas.microsoft.com/office/drawing/2018/hyperlinkcolor" xmlns="" val="tx"/>
                    </a:ext>
                  </a:extLst>
                </a:hlinkClick>
              </a:rPr>
              <a:t>This Photo</a:t>
            </a:r>
            <a:r>
              <a:rPr lang="en-029" sz="700">
                <a:solidFill>
                  <a:srgbClr val="FFFFFF"/>
                </a:solidFill>
              </a:rPr>
              <a:t> by Unknown Author is licensed under </a:t>
            </a:r>
            <a:r>
              <a:rPr lang="en-029"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029" sz="700">
              <a:solidFill>
                <a:srgbClr val="FFFFFF"/>
              </a:solidFill>
            </a:endParaRPr>
          </a:p>
        </p:txBody>
      </p:sp>
      <p:sp>
        <p:nvSpPr>
          <p:cNvPr id="15" name="TextBox 14">
            <a:extLst>
              <a:ext uri="{FF2B5EF4-FFF2-40B4-BE49-F238E27FC236}">
                <a16:creationId xmlns:a16="http://schemas.microsoft.com/office/drawing/2014/main" xmlns="" id="{A73989D7-E679-4F4A-8A53-6AA3E99A3FF9}"/>
              </a:ext>
            </a:extLst>
          </p:cNvPr>
          <p:cNvSpPr txBox="1"/>
          <p:nvPr/>
        </p:nvSpPr>
        <p:spPr>
          <a:xfrm>
            <a:off x="1623810" y="6494823"/>
            <a:ext cx="2375971" cy="200055"/>
          </a:xfrm>
          <a:prstGeom prst="rect">
            <a:avLst/>
          </a:prstGeom>
          <a:solidFill>
            <a:srgbClr val="000000"/>
          </a:solidFill>
        </p:spPr>
        <p:txBody>
          <a:bodyPr wrap="none" rtlCol="0">
            <a:spAutoFit/>
          </a:bodyPr>
          <a:lstStyle/>
          <a:p>
            <a:pPr algn="r">
              <a:spcAft>
                <a:spcPts val="600"/>
              </a:spcAft>
            </a:pPr>
            <a:r>
              <a:rPr lang="en-029" sz="700">
                <a:solidFill>
                  <a:srgbClr val="FFFFFF"/>
                </a:solidFill>
                <a:hlinkClick r:id="rId5" tooltip="http://www.groundreport.com/fostering-creativity-innovative-solutions-office/">
                  <a:extLst>
                    <a:ext uri="{A12FA001-AC4F-418D-AE19-62706E023703}">
                      <ahyp:hlinkClr xmlns:ahyp="http://schemas.microsoft.com/office/drawing/2018/hyperlinkcolor" xmlns="" val="tx"/>
                    </a:ext>
                  </a:extLst>
                </a:hlinkClick>
              </a:rPr>
              <a:t>This Photo</a:t>
            </a:r>
            <a:r>
              <a:rPr lang="en-029" sz="700">
                <a:solidFill>
                  <a:srgbClr val="FFFFFF"/>
                </a:solidFill>
              </a:rPr>
              <a:t> by Unknown Author is licensed under </a:t>
            </a:r>
            <a:r>
              <a:rPr lang="en-029" sz="700">
                <a:solidFill>
                  <a:srgbClr val="FFFFFF"/>
                </a:solidFill>
                <a:hlinkClick r:id="rId11" tooltip="https://creativecommons.org/licenses/by-nc/3.0/">
                  <a:extLst>
                    <a:ext uri="{A12FA001-AC4F-418D-AE19-62706E023703}">
                      <ahyp:hlinkClr xmlns:ahyp="http://schemas.microsoft.com/office/drawing/2018/hyperlinkcolor" xmlns="" val="tx"/>
                    </a:ext>
                  </a:extLst>
                </a:hlinkClick>
              </a:rPr>
              <a:t>CC BY-NC</a:t>
            </a:r>
            <a:endParaRPr lang="en-029" sz="700">
              <a:solidFill>
                <a:srgbClr val="FFFFFF"/>
              </a:solidFill>
            </a:endParaRPr>
          </a:p>
        </p:txBody>
      </p:sp>
      <p:pic>
        <p:nvPicPr>
          <p:cNvPr id="11" name="Picture 7" descr="cimh-logo-colour">
            <a:extLst>
              <a:ext uri="{FF2B5EF4-FFF2-40B4-BE49-F238E27FC236}">
                <a16:creationId xmlns:a16="http://schemas.microsoft.com/office/drawing/2014/main" xmlns="" id="{FB4055D9-FD06-4C6D-B984-A51BB05E790C}"/>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69289" y="169254"/>
            <a:ext cx="2876665" cy="2624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 picture containing clipart, computer&#10;&#10;Description automatically generated">
            <a:extLst>
              <a:ext uri="{FF2B5EF4-FFF2-40B4-BE49-F238E27FC236}">
                <a16:creationId xmlns:a16="http://schemas.microsoft.com/office/drawing/2014/main" xmlns="" id="{FFF6EC98-5339-4E8B-B834-556F2809DFC0}"/>
              </a:ext>
            </a:extLst>
          </p:cNvPr>
          <p:cNvPicPr>
            <a:picLocks noChangeAspect="1"/>
          </p:cNvPicPr>
          <p:nvPr/>
        </p:nvPicPr>
        <p:blipFill rotWithShape="1">
          <a:blip r:embed="rId13">
            <a:extLst>
              <a:ext uri="{837473B0-CC2E-450A-ABE3-18F120FF3D39}">
                <a1611:picAttrSrcUrl xmlns:a1611="http://schemas.microsoft.com/office/drawing/2016/11/main" xmlns="" r:id="rId14"/>
              </a:ext>
            </a:extLst>
          </a:blip>
          <a:srcRect b="15248"/>
          <a:stretch/>
        </p:blipFill>
        <p:spPr>
          <a:xfrm>
            <a:off x="106366" y="186966"/>
            <a:ext cx="7812386" cy="3724422"/>
          </a:xfrm>
          <a:prstGeom prst="rect">
            <a:avLst/>
          </a:prstGeom>
        </p:spPr>
      </p:pic>
    </p:spTree>
    <p:extLst>
      <p:ext uri="{BB962C8B-B14F-4D97-AF65-F5344CB8AC3E}">
        <p14:creationId xmlns:p14="http://schemas.microsoft.com/office/powerpoint/2010/main" xmlns="" val="14901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5EAB2-7C80-4F54-BACA-80DC873F34C6}"/>
              </a:ext>
            </a:extLst>
          </p:cNvPr>
          <p:cNvSpPr>
            <a:spLocks noGrp="1"/>
          </p:cNvSpPr>
          <p:nvPr>
            <p:ph type="title"/>
          </p:nvPr>
        </p:nvSpPr>
        <p:spPr/>
        <p:txBody>
          <a:bodyPr/>
          <a:lstStyle/>
          <a:p>
            <a:r>
              <a:rPr lang="en-029" dirty="0"/>
              <a:t>CIMH Preparations for Virtual training</a:t>
            </a:r>
          </a:p>
        </p:txBody>
      </p:sp>
      <p:graphicFrame>
        <p:nvGraphicFramePr>
          <p:cNvPr id="6" name="Content Placeholder 5">
            <a:extLst>
              <a:ext uri="{FF2B5EF4-FFF2-40B4-BE49-F238E27FC236}">
                <a16:creationId xmlns:a16="http://schemas.microsoft.com/office/drawing/2014/main" xmlns="" id="{2189CD4E-CECE-4F5D-8C38-9A3CBB34F06F}"/>
              </a:ext>
            </a:extLst>
          </p:cNvPr>
          <p:cNvGraphicFramePr>
            <a:graphicFrameLocks noGrp="1"/>
          </p:cNvGraphicFramePr>
          <p:nvPr>
            <p:ph idx="1"/>
            <p:extLst>
              <p:ext uri="{D42A27DB-BD31-4B8C-83A1-F6EECF244321}">
                <p14:modId xmlns:p14="http://schemas.microsoft.com/office/powerpoint/2010/main" xmlns="" val="3929329499"/>
              </p:ext>
            </p:extLst>
          </p:nvPr>
        </p:nvGraphicFramePr>
        <p:xfrm>
          <a:off x="576198" y="1726163"/>
          <a:ext cx="10947748" cy="453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4834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6F1B8-784A-4242-BFDC-FB06FBEDBD1D}"/>
              </a:ext>
            </a:extLst>
          </p:cNvPr>
          <p:cNvSpPr>
            <a:spLocks noGrp="1"/>
          </p:cNvSpPr>
          <p:nvPr>
            <p:ph type="title"/>
          </p:nvPr>
        </p:nvSpPr>
        <p:spPr>
          <a:xfrm>
            <a:off x="662488" y="269047"/>
            <a:ext cx="11079746" cy="1096291"/>
          </a:xfrm>
        </p:spPr>
        <p:txBody>
          <a:bodyPr anchor="t">
            <a:normAutofit/>
          </a:bodyPr>
          <a:lstStyle/>
          <a:p>
            <a:r>
              <a:rPr lang="en-029" sz="1600" b="1" dirty="0">
                <a:effectLst>
                  <a:outerShdw blurRad="38100" dist="38100" dir="2700000" algn="tl">
                    <a:srgbClr val="000000">
                      <a:alpha val="43137"/>
                    </a:srgbClr>
                  </a:outerShdw>
                </a:effectLst>
              </a:rPr>
              <a:t>The Stresses on Online Learning</a:t>
            </a:r>
            <a:br>
              <a:rPr lang="en-029" sz="1600" b="1" dirty="0">
                <a:effectLst>
                  <a:outerShdw blurRad="38100" dist="38100" dir="2700000" algn="tl">
                    <a:srgbClr val="000000">
                      <a:alpha val="43137"/>
                    </a:srgbClr>
                  </a:outerShdw>
                </a:effectLst>
              </a:rPr>
            </a:br>
            <a:r>
              <a:rPr lang="en-029" sz="1600" b="1" dirty="0">
                <a:effectLst>
                  <a:outerShdw blurRad="38100" dist="38100" dir="2700000" algn="tl">
                    <a:srgbClr val="000000">
                      <a:alpha val="43137"/>
                    </a:srgbClr>
                  </a:outerShdw>
                </a:effectLst>
              </a:rPr>
              <a:t/>
            </a:r>
            <a:br>
              <a:rPr lang="en-029" sz="1600" b="1" dirty="0">
                <a:effectLst>
                  <a:outerShdw blurRad="38100" dist="38100" dir="2700000" algn="tl">
                    <a:srgbClr val="000000">
                      <a:alpha val="43137"/>
                    </a:srgbClr>
                  </a:outerShdw>
                </a:effectLst>
              </a:rPr>
            </a:br>
            <a:r>
              <a:rPr lang="en-029" sz="4000" dirty="0">
                <a:solidFill>
                  <a:schemeClr val="accent1"/>
                </a:solidFill>
                <a:effectLst>
                  <a:outerShdw blurRad="38100" dist="38100" dir="2700000" algn="tl">
                    <a:srgbClr val="000000">
                      <a:alpha val="43137"/>
                    </a:srgbClr>
                  </a:outerShdw>
                </a:effectLst>
              </a:rPr>
              <a:t>Are Students Prepared?</a:t>
            </a:r>
          </a:p>
        </p:txBody>
      </p:sp>
      <p:graphicFrame>
        <p:nvGraphicFramePr>
          <p:cNvPr id="11" name="Content Placeholder 2">
            <a:extLst>
              <a:ext uri="{FF2B5EF4-FFF2-40B4-BE49-F238E27FC236}">
                <a16:creationId xmlns:a16="http://schemas.microsoft.com/office/drawing/2014/main" xmlns="" id="{A3BC2DE3-2213-40D1-B6CF-0D40366C4C72}"/>
              </a:ext>
            </a:extLst>
          </p:cNvPr>
          <p:cNvGraphicFramePr>
            <a:graphicFrameLocks noGrp="1"/>
          </p:cNvGraphicFramePr>
          <p:nvPr>
            <p:ph idx="1"/>
            <p:extLst>
              <p:ext uri="{D42A27DB-BD31-4B8C-83A1-F6EECF244321}">
                <p14:modId xmlns:p14="http://schemas.microsoft.com/office/powerpoint/2010/main" xmlns="" val="3710961112"/>
              </p:ext>
            </p:extLst>
          </p:nvPr>
        </p:nvGraphicFramePr>
        <p:xfrm>
          <a:off x="662488" y="1256169"/>
          <a:ext cx="10708061" cy="5315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97D3BDBA-1C5C-4B90-AE74-113E0B024A2C}"/>
              </a:ext>
            </a:extLst>
          </p:cNvPr>
          <p:cNvSpPr>
            <a:spLocks noGrp="1"/>
          </p:cNvSpPr>
          <p:nvPr>
            <p:ph type="sldNum" sz="quarter" idx="12"/>
          </p:nvPr>
        </p:nvSpPr>
        <p:spPr/>
        <p:txBody>
          <a:bodyPr/>
          <a:lstStyle/>
          <a:p>
            <a:fld id="{B43B25CA-4569-4633-9903-57EBA67FA385}" type="slidenum">
              <a:rPr lang="en-029" smtClean="0"/>
              <a:pPr/>
              <a:t>13</a:t>
            </a:fld>
            <a:endParaRPr lang="en-029"/>
          </a:p>
        </p:txBody>
      </p:sp>
      <p:pic>
        <p:nvPicPr>
          <p:cNvPr id="7" name="Picture 6" descr="Text&#10;&#10;Description automatically generated">
            <a:extLst>
              <a:ext uri="{FF2B5EF4-FFF2-40B4-BE49-F238E27FC236}">
                <a16:creationId xmlns:a16="http://schemas.microsoft.com/office/drawing/2014/main" xmlns="" id="{1391D385-1413-46C8-BD89-B305481310C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8008224" y="4768090"/>
            <a:ext cx="3362325" cy="1638300"/>
          </a:xfrm>
          <a:prstGeom prst="rect">
            <a:avLst/>
          </a:prstGeom>
        </p:spPr>
      </p:pic>
    </p:spTree>
    <p:extLst>
      <p:ext uri="{BB962C8B-B14F-4D97-AF65-F5344CB8AC3E}">
        <p14:creationId xmlns:p14="http://schemas.microsoft.com/office/powerpoint/2010/main" xmlns="" val="1750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4F2C0A38-18F6-42F0-8920-B9B9E557A611}"/>
                                            </p:graphicEl>
                                          </p:spTgt>
                                        </p:tgtEl>
                                        <p:attrNameLst>
                                          <p:attrName>style.visibility</p:attrName>
                                        </p:attrNameLst>
                                      </p:cBhvr>
                                      <p:to>
                                        <p:strVal val="visible"/>
                                      </p:to>
                                    </p:set>
                                    <p:animEffect transition="in" filter="fade">
                                      <p:cBhvr>
                                        <p:cTn id="7" dur="500"/>
                                        <p:tgtEl>
                                          <p:spTgt spid="11">
                                            <p:graphicEl>
                                              <a:dgm id="{4F2C0A38-18F6-42F0-8920-B9B9E557A6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64E8F288-92CB-42EE-8930-3718D36ED0B7}"/>
                                            </p:graphicEl>
                                          </p:spTgt>
                                        </p:tgtEl>
                                        <p:attrNameLst>
                                          <p:attrName>style.visibility</p:attrName>
                                        </p:attrNameLst>
                                      </p:cBhvr>
                                      <p:to>
                                        <p:strVal val="visible"/>
                                      </p:to>
                                    </p:set>
                                    <p:animEffect transition="in" filter="fade">
                                      <p:cBhvr>
                                        <p:cTn id="12" dur="500"/>
                                        <p:tgtEl>
                                          <p:spTgt spid="11">
                                            <p:graphicEl>
                                              <a:dgm id="{64E8F288-92CB-42EE-8930-3718D36ED0B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B5ACE32A-11AC-486A-963B-91DCE2DF0879}"/>
                                            </p:graphicEl>
                                          </p:spTgt>
                                        </p:tgtEl>
                                        <p:attrNameLst>
                                          <p:attrName>style.visibility</p:attrName>
                                        </p:attrNameLst>
                                      </p:cBhvr>
                                      <p:to>
                                        <p:strVal val="visible"/>
                                      </p:to>
                                    </p:set>
                                    <p:animEffect transition="in" filter="fade">
                                      <p:cBhvr>
                                        <p:cTn id="17" dur="500"/>
                                        <p:tgtEl>
                                          <p:spTgt spid="11">
                                            <p:graphicEl>
                                              <a:dgm id="{B5ACE32A-11AC-486A-963B-91DCE2DF08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73ACC3E7-21FE-4E98-8D9D-ADC199FC1F60}"/>
                                            </p:graphicEl>
                                          </p:spTgt>
                                        </p:tgtEl>
                                        <p:attrNameLst>
                                          <p:attrName>style.visibility</p:attrName>
                                        </p:attrNameLst>
                                      </p:cBhvr>
                                      <p:to>
                                        <p:strVal val="visible"/>
                                      </p:to>
                                    </p:set>
                                    <p:animEffect transition="in" filter="fade">
                                      <p:cBhvr>
                                        <p:cTn id="22" dur="500"/>
                                        <p:tgtEl>
                                          <p:spTgt spid="11">
                                            <p:graphicEl>
                                              <a:dgm id="{73ACC3E7-21FE-4E98-8D9D-ADC199FC1F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graphicEl>
                                              <a:dgm id="{3276DFA4-93AD-403B-B274-B4BDE1564C12}"/>
                                            </p:graphicEl>
                                          </p:spTgt>
                                        </p:tgtEl>
                                        <p:attrNameLst>
                                          <p:attrName>style.visibility</p:attrName>
                                        </p:attrNameLst>
                                      </p:cBhvr>
                                      <p:to>
                                        <p:strVal val="visible"/>
                                      </p:to>
                                    </p:set>
                                    <p:animEffect transition="in" filter="fade">
                                      <p:cBhvr>
                                        <p:cTn id="27" dur="500"/>
                                        <p:tgtEl>
                                          <p:spTgt spid="11">
                                            <p:graphicEl>
                                              <a:dgm id="{3276DFA4-93AD-403B-B274-B4BDE1564C1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graphicEl>
                                              <a:dgm id="{82B8E590-DEBC-49F1-A51A-1F490283D869}"/>
                                            </p:graphicEl>
                                          </p:spTgt>
                                        </p:tgtEl>
                                        <p:attrNameLst>
                                          <p:attrName>style.visibility</p:attrName>
                                        </p:attrNameLst>
                                      </p:cBhvr>
                                      <p:to>
                                        <p:strVal val="visible"/>
                                      </p:to>
                                    </p:set>
                                    <p:animEffect transition="in" filter="fade">
                                      <p:cBhvr>
                                        <p:cTn id="32" dur="500"/>
                                        <p:tgtEl>
                                          <p:spTgt spid="11">
                                            <p:graphicEl>
                                              <a:dgm id="{82B8E590-DEBC-49F1-A51A-1F490283D86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graphicEl>
                                              <a:dgm id="{9EAEEE7E-1000-4759-980F-03819EB6EC21}"/>
                                            </p:graphicEl>
                                          </p:spTgt>
                                        </p:tgtEl>
                                        <p:attrNameLst>
                                          <p:attrName>style.visibility</p:attrName>
                                        </p:attrNameLst>
                                      </p:cBhvr>
                                      <p:to>
                                        <p:strVal val="visible"/>
                                      </p:to>
                                    </p:set>
                                    <p:animEffect transition="in" filter="fade">
                                      <p:cBhvr>
                                        <p:cTn id="37" dur="500"/>
                                        <p:tgtEl>
                                          <p:spTgt spid="11">
                                            <p:graphicEl>
                                              <a:dgm id="{9EAEEE7E-1000-4759-980F-03819EB6EC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xmlns=""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xmlns="" id="{CB6FFAAC-8A48-4FBF-BAFE-BAD367694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Oval 62">
            <a:extLst>
              <a:ext uri="{FF2B5EF4-FFF2-40B4-BE49-F238E27FC236}">
                <a16:creationId xmlns:a16="http://schemas.microsoft.com/office/drawing/2014/main" xmlns=""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50534" y="1716727"/>
            <a:ext cx="4572000" cy="45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xmlns="" id="{440EF577-B6F8-4C57-B956-AB860B388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xmlns=""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xmlns="" id="{5E6FAE32-AB12-4E77-A677-F6BD5D71A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rawing on a white board&#10;&#10;Description automatically generated with low confidence">
            <a:extLst>
              <a:ext uri="{FF2B5EF4-FFF2-40B4-BE49-F238E27FC236}">
                <a16:creationId xmlns:a16="http://schemas.microsoft.com/office/drawing/2014/main" xmlns="" id="{82A135D8-27ED-47ED-B0B1-9F6AAEB10C9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89705" y="865841"/>
            <a:ext cx="3217333" cy="2412999"/>
          </a:xfrm>
          <a:prstGeom prst="rect">
            <a:avLst/>
          </a:prstGeom>
        </p:spPr>
      </p:pic>
      <p:pic>
        <p:nvPicPr>
          <p:cNvPr id="12" name="Picture 11" descr="A close-up of some food&#10;&#10;Description automatically generated with low confidence">
            <a:extLst>
              <a:ext uri="{FF2B5EF4-FFF2-40B4-BE49-F238E27FC236}">
                <a16:creationId xmlns:a16="http://schemas.microsoft.com/office/drawing/2014/main" xmlns="" id="{227135A0-329A-4F49-8F96-B073D88319BF}"/>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5554404" y="438455"/>
            <a:ext cx="2026839" cy="106315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xmlns="" id="{59F506F8-6147-4AB8-8500-C347542D1996}"/>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4919683" y="3184179"/>
            <a:ext cx="2069129" cy="2053610"/>
          </a:xfrm>
          <a:prstGeom prst="rect">
            <a:avLst/>
          </a:prstGeom>
        </p:spPr>
      </p:pic>
      <p:sp>
        <p:nvSpPr>
          <p:cNvPr id="71" name="Freeform: Shape 70">
            <a:extLst>
              <a:ext uri="{FF2B5EF4-FFF2-40B4-BE49-F238E27FC236}">
                <a16:creationId xmlns:a16="http://schemas.microsoft.com/office/drawing/2014/main" xmlns="" id="{2F6B32C1-BA91-470A-8C1B-33264F8B21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xmlns="" id="{459570ED-BE4C-49E8-86BC-A81140CFEB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A picture containing graphical user interface&#10;&#10;Description automatically generated">
            <a:extLst>
              <a:ext uri="{FF2B5EF4-FFF2-40B4-BE49-F238E27FC236}">
                <a16:creationId xmlns:a16="http://schemas.microsoft.com/office/drawing/2014/main" xmlns="" id="{713AE165-46D7-4C91-80FC-19C8B5FAA509}"/>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9059828" y="404071"/>
            <a:ext cx="2706938" cy="1624162"/>
          </a:xfrm>
          <a:prstGeom prst="rect">
            <a:avLst/>
          </a:prstGeom>
        </p:spPr>
      </p:pic>
      <p:pic>
        <p:nvPicPr>
          <p:cNvPr id="4" name="Picture 3" descr="A person using a computer&#10;&#10;Description automatically generated with medium confidence">
            <a:extLst>
              <a:ext uri="{FF2B5EF4-FFF2-40B4-BE49-F238E27FC236}">
                <a16:creationId xmlns:a16="http://schemas.microsoft.com/office/drawing/2014/main" xmlns="" id="{7CB2ED28-A730-428C-B69E-1ED567506FF6}"/>
              </a:ext>
            </a:extLst>
          </p:cNvPr>
          <p:cNvPicPr>
            <a:picLocks noChangeAspect="1"/>
          </p:cNvPicPr>
          <p:nvPr/>
        </p:nvPicPr>
        <p:blipFill>
          <a:blip r:embed="rId11">
            <a:extLst>
              <a:ext uri="{837473B0-CC2E-450A-ABE3-18F120FF3D39}">
                <a1611:picAttrSrcUrl xmlns:a1611="http://schemas.microsoft.com/office/drawing/2016/11/main" xmlns="" r:id="rId12"/>
              </a:ext>
            </a:extLst>
          </a:blip>
          <a:stretch>
            <a:fillRect/>
          </a:stretch>
        </p:blipFill>
        <p:spPr>
          <a:xfrm>
            <a:off x="1299025" y="5010261"/>
            <a:ext cx="1908158" cy="1278466"/>
          </a:xfrm>
          <a:prstGeom prst="rect">
            <a:avLst/>
          </a:prstGeom>
        </p:spPr>
      </p:pic>
      <p:pic>
        <p:nvPicPr>
          <p:cNvPr id="3" name="Picture 2" descr="Diagram&#10;&#10;Description automatically generated">
            <a:extLst>
              <a:ext uri="{FF2B5EF4-FFF2-40B4-BE49-F238E27FC236}">
                <a16:creationId xmlns:a16="http://schemas.microsoft.com/office/drawing/2014/main" xmlns="" id="{4F31FC8E-7162-4A38-A795-90A7DFD88579}"/>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8203981" y="3747485"/>
            <a:ext cx="3217333" cy="2210885"/>
          </a:xfrm>
          <a:prstGeom prst="rect">
            <a:avLst/>
          </a:prstGeom>
        </p:spPr>
      </p:pic>
      <p:sp>
        <p:nvSpPr>
          <p:cNvPr id="37" name="TextBox 36">
            <a:extLst>
              <a:ext uri="{FF2B5EF4-FFF2-40B4-BE49-F238E27FC236}">
                <a16:creationId xmlns:a16="http://schemas.microsoft.com/office/drawing/2014/main" xmlns="" id="{B2E1CFFE-5524-4922-BA42-8534EFAA30CA}"/>
              </a:ext>
            </a:extLst>
          </p:cNvPr>
          <p:cNvSpPr txBox="1"/>
          <p:nvPr/>
        </p:nvSpPr>
        <p:spPr>
          <a:xfrm>
            <a:off x="9678171" y="6657945"/>
            <a:ext cx="2513829" cy="200055"/>
          </a:xfrm>
          <a:prstGeom prst="rect">
            <a:avLst/>
          </a:prstGeom>
          <a:solidFill>
            <a:srgbClr val="000000"/>
          </a:solidFill>
        </p:spPr>
        <p:txBody>
          <a:bodyPr wrap="none" rtlCol="0">
            <a:spAutoFit/>
          </a:bodyPr>
          <a:lstStyle/>
          <a:p>
            <a:pPr algn="r">
              <a:spcAft>
                <a:spcPts val="600"/>
              </a:spcAft>
            </a:pPr>
            <a:r>
              <a:rPr lang="en-029" sz="700">
                <a:solidFill>
                  <a:srgbClr val="FFFFFF"/>
                </a:solidFill>
                <a:hlinkClick r:id="rId8" tooltip="http://www.vevlynspen.com/2015/06/stinking-thinking-does-your-pocketbook.html">
                  <a:extLst>
                    <a:ext uri="{A12FA001-AC4F-418D-AE19-62706E023703}">
                      <ahyp:hlinkClr xmlns:ahyp="http://schemas.microsoft.com/office/drawing/2018/hyperlinkcolor" xmlns="" val="tx"/>
                    </a:ext>
                  </a:extLst>
                </a:hlinkClick>
              </a:rPr>
              <a:t>This Photo</a:t>
            </a:r>
            <a:r>
              <a:rPr lang="en-029" sz="700">
                <a:solidFill>
                  <a:srgbClr val="FFFFFF"/>
                </a:solidFill>
              </a:rPr>
              <a:t> by Unknown Author is licensed under </a:t>
            </a:r>
            <a:r>
              <a:rPr lang="en-029" sz="700">
                <a:solidFill>
                  <a:srgbClr val="FFFFFF"/>
                </a:solidFill>
                <a:hlinkClick r:id="rId15" tooltip="https://creativecommons.org/licenses/by-nc-sa/3.0/">
                  <a:extLst>
                    <a:ext uri="{A12FA001-AC4F-418D-AE19-62706E023703}">
                      <ahyp:hlinkClr xmlns:ahyp="http://schemas.microsoft.com/office/drawing/2018/hyperlinkcolor" xmlns="" val="tx"/>
                    </a:ext>
                  </a:extLst>
                </a:hlinkClick>
              </a:rPr>
              <a:t>CC BY-SA-NC</a:t>
            </a:r>
            <a:endParaRPr lang="en-029" sz="700">
              <a:solidFill>
                <a:srgbClr val="FFFFFF"/>
              </a:solidFill>
            </a:endParaRPr>
          </a:p>
        </p:txBody>
      </p:sp>
    </p:spTree>
    <p:extLst>
      <p:ext uri="{BB962C8B-B14F-4D97-AF65-F5344CB8AC3E}">
        <p14:creationId xmlns:p14="http://schemas.microsoft.com/office/powerpoint/2010/main" xmlns="" val="70935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9" name="Rectangle 138">
            <a:extLst>
              <a:ext uri="{FF2B5EF4-FFF2-40B4-BE49-F238E27FC236}">
                <a16:creationId xmlns:a16="http://schemas.microsoft.com/office/drawing/2014/main" xmlns="" id="{21BAF1A3-0C26-4482-A8B3-733484A39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xmlns="" id="{DA6138C4-5B07-4AA5-B691-91BE9102E71D}"/>
              </a:ext>
            </a:extLst>
          </p:cNvPr>
          <p:cNvSpPr>
            <a:spLocks noGrp="1"/>
          </p:cNvSpPr>
          <p:nvPr>
            <p:ph type="title"/>
          </p:nvPr>
        </p:nvSpPr>
        <p:spPr>
          <a:xfrm>
            <a:off x="7558564" y="609600"/>
            <a:ext cx="3912583" cy="1356360"/>
          </a:xfrm>
        </p:spPr>
        <p:txBody>
          <a:bodyPr vert="horz" lIns="91440" tIns="45720" rIns="91440" bIns="45720" rtlCol="0" anchor="ctr">
            <a:normAutofit/>
          </a:bodyPr>
          <a:lstStyle/>
          <a:p>
            <a:pPr>
              <a:lnSpc>
                <a:spcPct val="90000"/>
              </a:lnSpc>
              <a:spcBef>
                <a:spcPct val="0"/>
              </a:spcBef>
            </a:pPr>
            <a:r>
              <a:rPr lang="en-US" sz="2800" b="1" dirty="0"/>
              <a:t>5 - Planned Short Courses and Workshops</a:t>
            </a:r>
          </a:p>
        </p:txBody>
      </p:sp>
      <p:sp>
        <p:nvSpPr>
          <p:cNvPr id="141" name="Rectangle 140">
            <a:extLst>
              <a:ext uri="{FF2B5EF4-FFF2-40B4-BE49-F238E27FC236}">
                <a16:creationId xmlns:a16="http://schemas.microsoft.com/office/drawing/2014/main" xmlns="" id="{F524BD08-3484-4FB4-86F7-3E67F8E2B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2748" y="744836"/>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xmlns="" id="{42185025-FD24-4542-9983-763A3CF3C3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1371" y="4066796"/>
            <a:ext cx="2157385" cy="2061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atellite image of the earth&#10;&#10;Description automatically generated with low confidence">
            <a:extLst>
              <a:ext uri="{FF2B5EF4-FFF2-40B4-BE49-F238E27FC236}">
                <a16:creationId xmlns:a16="http://schemas.microsoft.com/office/drawing/2014/main" xmlns="" id="{507C1145-42BC-483D-97C0-85F00F9A7F9B}"/>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1291" r="1" b="1"/>
          <a:stretch/>
        </p:blipFill>
        <p:spPr>
          <a:xfrm>
            <a:off x="3044814" y="3249974"/>
            <a:ext cx="4027002" cy="2877940"/>
          </a:xfrm>
          <a:prstGeom prst="rect">
            <a:avLst/>
          </a:prstGeom>
        </p:spPr>
      </p:pic>
      <p:pic>
        <p:nvPicPr>
          <p:cNvPr id="5" name="Picture 4">
            <a:extLst>
              <a:ext uri="{FF2B5EF4-FFF2-40B4-BE49-F238E27FC236}">
                <a16:creationId xmlns:a16="http://schemas.microsoft.com/office/drawing/2014/main" xmlns="" id="{123E4272-1A3E-49A7-A758-41182C38CA12}"/>
              </a:ext>
            </a:extLst>
          </p:cNvPr>
          <p:cNvPicPr>
            <a:picLocks noChangeAspect="1"/>
          </p:cNvPicPr>
          <p:nvPr/>
        </p:nvPicPr>
        <p:blipFill rotWithShape="1">
          <a:blip r:embed="rId5"/>
          <a:srcRect l="17962" r="25757" b="-1"/>
          <a:stretch/>
        </p:blipFill>
        <p:spPr>
          <a:xfrm>
            <a:off x="721369" y="744836"/>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pic>
        <p:nvPicPr>
          <p:cNvPr id="8" name="Picture 7" descr="A picture containing indoor, invertebrate, arthropod, branchiopod crustacean&#10;&#10;Description automatically generated">
            <a:extLst>
              <a:ext uri="{FF2B5EF4-FFF2-40B4-BE49-F238E27FC236}">
                <a16:creationId xmlns:a16="http://schemas.microsoft.com/office/drawing/2014/main" xmlns="" id="{6343A5AF-94E4-4C3F-B9AE-D0818C0C6BDC}"/>
              </a:ext>
            </a:extLst>
          </p:cNvPr>
          <p:cNvPicPr>
            <a:picLocks noChangeAspect="1"/>
          </p:cNvPicPr>
          <p:nvPr/>
        </p:nvPicPr>
        <p:blipFill rotWithShape="1">
          <a:blip r:embed="rId6"/>
          <a:srcRect l="46815" r="11906" b="9"/>
          <a:stretch/>
        </p:blipFill>
        <p:spPr>
          <a:xfrm>
            <a:off x="4992749" y="744837"/>
            <a:ext cx="2079068" cy="2344272"/>
          </a:xfrm>
          <a:prstGeom prst="rect">
            <a:avLst/>
          </a:prstGeom>
        </p:spPr>
      </p:pic>
      <p:pic>
        <p:nvPicPr>
          <p:cNvPr id="12" name="Picture 11">
            <a:extLst>
              <a:ext uri="{FF2B5EF4-FFF2-40B4-BE49-F238E27FC236}">
                <a16:creationId xmlns:a16="http://schemas.microsoft.com/office/drawing/2014/main" xmlns="" id="{0D8A273C-C5AA-47AC-95FE-E7C73DF20B66}"/>
              </a:ext>
            </a:extLst>
          </p:cNvPr>
          <p:cNvPicPr>
            <a:picLocks noChangeAspect="1"/>
          </p:cNvPicPr>
          <p:nvPr/>
        </p:nvPicPr>
        <p:blipFill rotWithShape="1">
          <a:blip r:embed="rId7"/>
          <a:srcRect l="9627" r="6896" b="-3"/>
          <a:stretch/>
        </p:blipFill>
        <p:spPr>
          <a:xfrm>
            <a:off x="721371" y="4066796"/>
            <a:ext cx="2157385" cy="2061118"/>
          </a:xfrm>
          <a:prstGeom prst="rect">
            <a:avLst/>
          </a:prstGeom>
        </p:spPr>
      </p:pic>
      <p:sp>
        <p:nvSpPr>
          <p:cNvPr id="134" name="Google Shape;134;p30"/>
          <p:cNvSpPr txBox="1">
            <a:spLocks noGrp="1"/>
          </p:cNvSpPr>
          <p:nvPr>
            <p:ph type="body" idx="1"/>
          </p:nvPr>
        </p:nvSpPr>
        <p:spPr>
          <a:xfrm>
            <a:off x="7327126" y="1757844"/>
            <a:ext cx="4411484" cy="4370070"/>
          </a:xfrm>
          <a:prstGeom prst="rect">
            <a:avLst/>
          </a:prstGeom>
        </p:spPr>
        <p:txBody>
          <a:bodyPr spcFirstLastPara="1" vert="horz" lIns="91440" tIns="45720" rIns="91440" bIns="45720" rtlCol="0" anchorCtr="0">
            <a:normAutofit/>
          </a:bodyPr>
          <a:lstStyle/>
          <a:p>
            <a:pPr marL="182563" indent="-182563" algn="just">
              <a:lnSpc>
                <a:spcPct val="90000"/>
              </a:lnSpc>
              <a:spcBef>
                <a:spcPts val="933"/>
              </a:spcBef>
              <a:buSzPct val="80000"/>
              <a:buFont typeface="Corbel" pitchFamily="34" charset="0"/>
              <a:buChar char="•"/>
            </a:pPr>
            <a:r>
              <a:rPr lang="en-US" sz="1400" dirty="0"/>
              <a:t>Successful Workshop on Severe Weather Forecasting </a:t>
            </a:r>
            <a:r>
              <a:rPr lang="en-US" sz="1400" dirty="0" err="1"/>
              <a:t>Pragramme</a:t>
            </a:r>
            <a:r>
              <a:rPr lang="en-US" sz="1400" dirty="0"/>
              <a:t> – Future training includes in-country training exchanges;</a:t>
            </a:r>
          </a:p>
          <a:p>
            <a:pPr marL="182563" indent="-182563" algn="just">
              <a:lnSpc>
                <a:spcPct val="90000"/>
              </a:lnSpc>
              <a:spcBef>
                <a:spcPts val="933"/>
              </a:spcBef>
              <a:buSzPct val="80000"/>
              <a:buFont typeface="Corbel" pitchFamily="34" charset="0"/>
              <a:buChar char="•"/>
            </a:pPr>
            <a:r>
              <a:rPr lang="en-US" sz="1400" dirty="0"/>
              <a:t>Need to support the training of personnel in non-forecasting meteorological services in the area of Hurricane Forecasters Competencies.</a:t>
            </a:r>
          </a:p>
          <a:p>
            <a:pPr marL="182563" indent="-182563" algn="just">
              <a:lnSpc>
                <a:spcPct val="90000"/>
              </a:lnSpc>
              <a:spcBef>
                <a:spcPts val="933"/>
              </a:spcBef>
              <a:buSzPct val="80000"/>
              <a:buFont typeface="Corbel" pitchFamily="34" charset="0"/>
              <a:buChar char="•"/>
            </a:pPr>
            <a:r>
              <a:rPr lang="en-US" sz="1400" dirty="0"/>
              <a:t>After the La </a:t>
            </a:r>
            <a:r>
              <a:rPr lang="en-US" sz="1400" dirty="0" err="1"/>
              <a:t>Soufri</a:t>
            </a:r>
            <a:r>
              <a:rPr lang="az-Cyrl-AZ" sz="1400" dirty="0"/>
              <a:t>ѐ</a:t>
            </a:r>
            <a:r>
              <a:rPr lang="en-US" sz="1400" dirty="0"/>
              <a:t>re Volcanic Eruption and extensive Ash event, we have made requests for CIRA to support a training event on the use of satellite imagery to diagnose and track Ash clouds.</a:t>
            </a:r>
          </a:p>
          <a:p>
            <a:pPr marL="182563" indent="-182563" algn="just">
              <a:lnSpc>
                <a:spcPct val="90000"/>
              </a:lnSpc>
              <a:spcBef>
                <a:spcPts val="933"/>
              </a:spcBef>
              <a:buSzPct val="80000"/>
              <a:buFont typeface="Corbel" pitchFamily="34" charset="0"/>
              <a:buChar char="•"/>
            </a:pPr>
            <a:r>
              <a:rPr lang="en-US" sz="1400" dirty="0"/>
              <a:t>Launching of the recently designed Marine Course for Operational Forecasters.</a:t>
            </a:r>
          </a:p>
          <a:p>
            <a:pPr marL="182563" indent="-182563" algn="just">
              <a:lnSpc>
                <a:spcPct val="90000"/>
              </a:lnSpc>
              <a:spcBef>
                <a:spcPts val="933"/>
              </a:spcBef>
              <a:buSzPct val="80000"/>
              <a:buFont typeface="Corbel" pitchFamily="34" charset="0"/>
              <a:buChar char="•"/>
            </a:pPr>
            <a:r>
              <a:rPr lang="en-US" sz="1400" dirty="0"/>
              <a:t>At CIMH we are still noting MAJOR issues with prepared TAFS from regional NMHS –</a:t>
            </a:r>
          </a:p>
          <a:p>
            <a:pPr marL="182563" lvl="1" indent="-182563" algn="just">
              <a:lnSpc>
                <a:spcPct val="90000"/>
              </a:lnSpc>
              <a:spcBef>
                <a:spcPts val="933"/>
              </a:spcBef>
              <a:buSzPct val="80000"/>
              <a:buFont typeface="Corbel" pitchFamily="34" charset="0"/>
              <a:buChar char="•"/>
            </a:pPr>
            <a:r>
              <a:rPr lang="en-US" sz="1400" dirty="0"/>
              <a:t>More CPD training</a:t>
            </a:r>
          </a:p>
          <a:p>
            <a:pPr marL="182563" lvl="1" indent="-182563" algn="just">
              <a:lnSpc>
                <a:spcPct val="90000"/>
              </a:lnSpc>
              <a:spcBef>
                <a:spcPts val="933"/>
              </a:spcBef>
              <a:buSzPct val="80000"/>
              <a:buFont typeface="Corbel" pitchFamily="34" charset="0"/>
              <a:buChar char="•"/>
            </a:pPr>
            <a:r>
              <a:rPr lang="en-US" sz="1400" dirty="0"/>
              <a:t>The New CIMH </a:t>
            </a:r>
            <a:r>
              <a:rPr lang="en-US" sz="1400" dirty="0" err="1"/>
              <a:t>TAFv</a:t>
            </a:r>
            <a:r>
              <a:rPr lang="en-US" sz="1400" dirty="0"/>
              <a:t> to be launched by mid-2022</a:t>
            </a:r>
          </a:p>
        </p:txBody>
      </p:sp>
      <p:pic>
        <p:nvPicPr>
          <p:cNvPr id="13" name="Picture 7" descr="cimh-logo-colour">
            <a:extLst>
              <a:ext uri="{FF2B5EF4-FFF2-40B4-BE49-F238E27FC236}">
                <a16:creationId xmlns:a16="http://schemas.microsoft.com/office/drawing/2014/main" xmlns="" id="{64D075AE-69D2-479A-A2C8-6241580CC9D4}"/>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058976" y="5811929"/>
            <a:ext cx="823306" cy="751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BAA48F5E-976E-4175-B760-C5004825BA06}"/>
              </a:ext>
            </a:extLst>
          </p:cNvPr>
          <p:cNvSpPr txBox="1"/>
          <p:nvPr/>
        </p:nvSpPr>
        <p:spPr>
          <a:xfrm>
            <a:off x="4703860" y="5927859"/>
            <a:ext cx="2367956" cy="200055"/>
          </a:xfrm>
          <a:prstGeom prst="rect">
            <a:avLst/>
          </a:prstGeom>
          <a:solidFill>
            <a:srgbClr val="000000"/>
          </a:solidFill>
        </p:spPr>
        <p:txBody>
          <a:bodyPr wrap="none" rtlCol="0">
            <a:spAutoFit/>
          </a:bodyPr>
          <a:lstStyle/>
          <a:p>
            <a:pPr algn="r">
              <a:spcAft>
                <a:spcPts val="600"/>
              </a:spcAft>
            </a:pPr>
            <a:r>
              <a:rPr lang="en-029" sz="700">
                <a:solidFill>
                  <a:srgbClr val="FFFFFF"/>
                </a:solidFill>
                <a:hlinkClick r:id="rId4" tooltip="https://commons.wikimedia.org/wiki/File:The_Ocean_A_Driving_Force_for_Weather_and_Climate.webm">
                  <a:extLst>
                    <a:ext uri="{A12FA001-AC4F-418D-AE19-62706E023703}">
                      <ahyp:hlinkClr xmlns:ahyp="http://schemas.microsoft.com/office/drawing/2018/hyperlinkcolor" xmlns="" val="tx"/>
                    </a:ext>
                  </a:extLst>
                </a:hlinkClick>
              </a:rPr>
              <a:t>This Photo</a:t>
            </a:r>
            <a:r>
              <a:rPr lang="en-029" sz="700">
                <a:solidFill>
                  <a:srgbClr val="FFFFFF"/>
                </a:solidFill>
              </a:rPr>
              <a:t> by Unknown Author is licensed under </a:t>
            </a:r>
            <a:r>
              <a:rPr lang="en-029" sz="700">
                <a:solidFill>
                  <a:srgbClr val="FFFFFF"/>
                </a:solidFill>
                <a:hlinkClick r:id="rId9" tooltip="https://creativecommons.org/licenses/by-sa/3.0/">
                  <a:extLst>
                    <a:ext uri="{A12FA001-AC4F-418D-AE19-62706E023703}">
                      <ahyp:hlinkClr xmlns:ahyp="http://schemas.microsoft.com/office/drawing/2018/hyperlinkcolor" xmlns="" val="tx"/>
                    </a:ext>
                  </a:extLst>
                </a:hlinkClick>
              </a:rPr>
              <a:t>CC BY-SA</a:t>
            </a:r>
            <a:endParaRPr lang="en-029" sz="700">
              <a:solidFill>
                <a:srgbClr val="FFFFFF"/>
              </a:solidFill>
            </a:endParaRPr>
          </a:p>
        </p:txBody>
      </p:sp>
    </p:spTree>
    <p:extLst>
      <p:ext uri="{BB962C8B-B14F-4D97-AF65-F5344CB8AC3E}">
        <p14:creationId xmlns:p14="http://schemas.microsoft.com/office/powerpoint/2010/main" xmlns="" val="289573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E8DBDA3-652C-4F87-B53B-7F73AC8F4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42187232-3845-418F-A17C-C138F01D9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621F874C-1CD1-4EE4-A5E7-C78CCF931243}"/>
              </a:ext>
            </a:extLst>
          </p:cNvPr>
          <p:cNvSpPr>
            <a:spLocks noGrp="1"/>
          </p:cNvSpPr>
          <p:nvPr>
            <p:ph type="title"/>
          </p:nvPr>
        </p:nvSpPr>
        <p:spPr>
          <a:xfrm>
            <a:off x="441009" y="873457"/>
            <a:ext cx="3273042" cy="5222543"/>
          </a:xfrm>
        </p:spPr>
        <p:txBody>
          <a:bodyPr>
            <a:normAutofit/>
          </a:bodyPr>
          <a:lstStyle/>
          <a:p>
            <a:r>
              <a:rPr lang="en-US" sz="2800">
                <a:solidFill>
                  <a:srgbClr val="FFFFFF"/>
                </a:solidFill>
              </a:rPr>
              <a:t>Challenges identified by staff</a:t>
            </a:r>
          </a:p>
        </p:txBody>
      </p:sp>
      <p:graphicFrame>
        <p:nvGraphicFramePr>
          <p:cNvPr id="4" name="Content Placeholder 3">
            <a:extLst>
              <a:ext uri="{FF2B5EF4-FFF2-40B4-BE49-F238E27FC236}">
                <a16:creationId xmlns:a16="http://schemas.microsoft.com/office/drawing/2014/main" xmlns="" id="{7C4DF16E-457F-4A02-A0BC-40D97A88A8FF}"/>
              </a:ext>
            </a:extLst>
          </p:cNvPr>
          <p:cNvGraphicFramePr>
            <a:graphicFrameLocks noGrp="1"/>
          </p:cNvGraphicFramePr>
          <p:nvPr>
            <p:ph idx="1"/>
            <p:extLst>
              <p:ext uri="{D42A27DB-BD31-4B8C-83A1-F6EECF244321}">
                <p14:modId xmlns:p14="http://schemas.microsoft.com/office/powerpoint/2010/main" xmlns="" val="1390004840"/>
              </p:ext>
            </p:extLst>
          </p:nvPr>
        </p:nvGraphicFramePr>
        <p:xfrm>
          <a:off x="4460488" y="307910"/>
          <a:ext cx="7290503" cy="655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612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769EB46-BEB1-4700-A0FF-BD11F8EE169A}"/>
                                            </p:graphicEl>
                                          </p:spTgt>
                                        </p:tgtEl>
                                        <p:attrNameLst>
                                          <p:attrName>style.visibility</p:attrName>
                                        </p:attrNameLst>
                                      </p:cBhvr>
                                      <p:to>
                                        <p:strVal val="visible"/>
                                      </p:to>
                                    </p:set>
                                    <p:animEffect transition="in" filter="fade">
                                      <p:cBhvr>
                                        <p:cTn id="7" dur="1000"/>
                                        <p:tgtEl>
                                          <p:spTgt spid="4">
                                            <p:graphicEl>
                                              <a:dgm id="{3769EB46-BEB1-4700-A0FF-BD11F8EE169A}"/>
                                            </p:graphicEl>
                                          </p:spTgt>
                                        </p:tgtEl>
                                      </p:cBhvr>
                                    </p:animEffect>
                                    <p:anim calcmode="lin" valueType="num">
                                      <p:cBhvr>
                                        <p:cTn id="8" dur="1000" fill="hold"/>
                                        <p:tgtEl>
                                          <p:spTgt spid="4">
                                            <p:graphicEl>
                                              <a:dgm id="{3769EB46-BEB1-4700-A0FF-BD11F8EE169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769EB46-BEB1-4700-A0FF-BD11F8EE169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D1CE525-3EFC-4259-A52F-46A684A617D8}"/>
                                            </p:graphicEl>
                                          </p:spTgt>
                                        </p:tgtEl>
                                        <p:attrNameLst>
                                          <p:attrName>style.visibility</p:attrName>
                                        </p:attrNameLst>
                                      </p:cBhvr>
                                      <p:to>
                                        <p:strVal val="visible"/>
                                      </p:to>
                                    </p:set>
                                    <p:animEffect transition="in" filter="fade">
                                      <p:cBhvr>
                                        <p:cTn id="14" dur="1000"/>
                                        <p:tgtEl>
                                          <p:spTgt spid="4">
                                            <p:graphicEl>
                                              <a:dgm id="{6D1CE525-3EFC-4259-A52F-46A684A617D8}"/>
                                            </p:graphicEl>
                                          </p:spTgt>
                                        </p:tgtEl>
                                      </p:cBhvr>
                                    </p:animEffect>
                                    <p:anim calcmode="lin" valueType="num">
                                      <p:cBhvr>
                                        <p:cTn id="15" dur="1000" fill="hold"/>
                                        <p:tgtEl>
                                          <p:spTgt spid="4">
                                            <p:graphicEl>
                                              <a:dgm id="{6D1CE525-3EFC-4259-A52F-46A684A617D8}"/>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D1CE525-3EFC-4259-A52F-46A684A617D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B2CDACEA-ADD0-4432-9238-3B9D4B09CE64}"/>
                                            </p:graphicEl>
                                          </p:spTgt>
                                        </p:tgtEl>
                                        <p:attrNameLst>
                                          <p:attrName>style.visibility</p:attrName>
                                        </p:attrNameLst>
                                      </p:cBhvr>
                                      <p:to>
                                        <p:strVal val="visible"/>
                                      </p:to>
                                    </p:set>
                                    <p:animEffect transition="in" filter="fade">
                                      <p:cBhvr>
                                        <p:cTn id="21" dur="1000"/>
                                        <p:tgtEl>
                                          <p:spTgt spid="4">
                                            <p:graphicEl>
                                              <a:dgm id="{B2CDACEA-ADD0-4432-9238-3B9D4B09CE64}"/>
                                            </p:graphicEl>
                                          </p:spTgt>
                                        </p:tgtEl>
                                      </p:cBhvr>
                                    </p:animEffect>
                                    <p:anim calcmode="lin" valueType="num">
                                      <p:cBhvr>
                                        <p:cTn id="22" dur="1000" fill="hold"/>
                                        <p:tgtEl>
                                          <p:spTgt spid="4">
                                            <p:graphicEl>
                                              <a:dgm id="{B2CDACEA-ADD0-4432-9238-3B9D4B09CE64}"/>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B2CDACEA-ADD0-4432-9238-3B9D4B09CE6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E0C9AB58-564E-40E5-B022-030DA4268E93}"/>
                                            </p:graphicEl>
                                          </p:spTgt>
                                        </p:tgtEl>
                                        <p:attrNameLst>
                                          <p:attrName>style.visibility</p:attrName>
                                        </p:attrNameLst>
                                      </p:cBhvr>
                                      <p:to>
                                        <p:strVal val="visible"/>
                                      </p:to>
                                    </p:set>
                                    <p:animEffect transition="in" filter="fade">
                                      <p:cBhvr>
                                        <p:cTn id="28" dur="1000"/>
                                        <p:tgtEl>
                                          <p:spTgt spid="4">
                                            <p:graphicEl>
                                              <a:dgm id="{E0C9AB58-564E-40E5-B022-030DA4268E93}"/>
                                            </p:graphicEl>
                                          </p:spTgt>
                                        </p:tgtEl>
                                      </p:cBhvr>
                                    </p:animEffect>
                                    <p:anim calcmode="lin" valueType="num">
                                      <p:cBhvr>
                                        <p:cTn id="29" dur="1000" fill="hold"/>
                                        <p:tgtEl>
                                          <p:spTgt spid="4">
                                            <p:graphicEl>
                                              <a:dgm id="{E0C9AB58-564E-40E5-B022-030DA4268E9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E0C9AB58-564E-40E5-B022-030DA4268E9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B1538667-0F7F-4D2E-8B2F-DA76E42DEA8B}"/>
                                            </p:graphicEl>
                                          </p:spTgt>
                                        </p:tgtEl>
                                        <p:attrNameLst>
                                          <p:attrName>style.visibility</p:attrName>
                                        </p:attrNameLst>
                                      </p:cBhvr>
                                      <p:to>
                                        <p:strVal val="visible"/>
                                      </p:to>
                                    </p:set>
                                    <p:animEffect transition="in" filter="fade">
                                      <p:cBhvr>
                                        <p:cTn id="35" dur="1000"/>
                                        <p:tgtEl>
                                          <p:spTgt spid="4">
                                            <p:graphicEl>
                                              <a:dgm id="{B1538667-0F7F-4D2E-8B2F-DA76E42DEA8B}"/>
                                            </p:graphicEl>
                                          </p:spTgt>
                                        </p:tgtEl>
                                      </p:cBhvr>
                                    </p:animEffect>
                                    <p:anim calcmode="lin" valueType="num">
                                      <p:cBhvr>
                                        <p:cTn id="36" dur="1000" fill="hold"/>
                                        <p:tgtEl>
                                          <p:spTgt spid="4">
                                            <p:graphicEl>
                                              <a:dgm id="{B1538667-0F7F-4D2E-8B2F-DA76E42DEA8B}"/>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B1538667-0F7F-4D2E-8B2F-DA76E42DEA8B}"/>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EA0A04FA-C36A-40A2-9BA3-D86B23C5FF3A}"/>
                                            </p:graphicEl>
                                          </p:spTgt>
                                        </p:tgtEl>
                                        <p:attrNameLst>
                                          <p:attrName>style.visibility</p:attrName>
                                        </p:attrNameLst>
                                      </p:cBhvr>
                                      <p:to>
                                        <p:strVal val="visible"/>
                                      </p:to>
                                    </p:set>
                                    <p:animEffect transition="in" filter="fade">
                                      <p:cBhvr>
                                        <p:cTn id="42" dur="1000"/>
                                        <p:tgtEl>
                                          <p:spTgt spid="4">
                                            <p:graphicEl>
                                              <a:dgm id="{EA0A04FA-C36A-40A2-9BA3-D86B23C5FF3A}"/>
                                            </p:graphicEl>
                                          </p:spTgt>
                                        </p:tgtEl>
                                      </p:cBhvr>
                                    </p:animEffect>
                                    <p:anim calcmode="lin" valueType="num">
                                      <p:cBhvr>
                                        <p:cTn id="43" dur="1000" fill="hold"/>
                                        <p:tgtEl>
                                          <p:spTgt spid="4">
                                            <p:graphicEl>
                                              <a:dgm id="{EA0A04FA-C36A-40A2-9BA3-D86B23C5FF3A}"/>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EA0A04FA-C36A-40A2-9BA3-D86B23C5FF3A}"/>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6AA51F41-05B5-4160-AFC3-E8B0FBFE3E77}"/>
                                            </p:graphicEl>
                                          </p:spTgt>
                                        </p:tgtEl>
                                        <p:attrNameLst>
                                          <p:attrName>style.visibility</p:attrName>
                                        </p:attrNameLst>
                                      </p:cBhvr>
                                      <p:to>
                                        <p:strVal val="visible"/>
                                      </p:to>
                                    </p:set>
                                    <p:animEffect transition="in" filter="fade">
                                      <p:cBhvr>
                                        <p:cTn id="49" dur="1000"/>
                                        <p:tgtEl>
                                          <p:spTgt spid="4">
                                            <p:graphicEl>
                                              <a:dgm id="{6AA51F41-05B5-4160-AFC3-E8B0FBFE3E77}"/>
                                            </p:graphicEl>
                                          </p:spTgt>
                                        </p:tgtEl>
                                      </p:cBhvr>
                                    </p:animEffect>
                                    <p:anim calcmode="lin" valueType="num">
                                      <p:cBhvr>
                                        <p:cTn id="50" dur="1000" fill="hold"/>
                                        <p:tgtEl>
                                          <p:spTgt spid="4">
                                            <p:graphicEl>
                                              <a:dgm id="{6AA51F41-05B5-4160-AFC3-E8B0FBFE3E77}"/>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6AA51F41-05B5-4160-AFC3-E8B0FBFE3E77}"/>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3921A216-AA51-48CC-8BFE-39B398E84E31}"/>
                                            </p:graphicEl>
                                          </p:spTgt>
                                        </p:tgtEl>
                                        <p:attrNameLst>
                                          <p:attrName>style.visibility</p:attrName>
                                        </p:attrNameLst>
                                      </p:cBhvr>
                                      <p:to>
                                        <p:strVal val="visible"/>
                                      </p:to>
                                    </p:set>
                                    <p:animEffect transition="in" filter="fade">
                                      <p:cBhvr>
                                        <p:cTn id="56" dur="1000"/>
                                        <p:tgtEl>
                                          <p:spTgt spid="4">
                                            <p:graphicEl>
                                              <a:dgm id="{3921A216-AA51-48CC-8BFE-39B398E84E31}"/>
                                            </p:graphicEl>
                                          </p:spTgt>
                                        </p:tgtEl>
                                      </p:cBhvr>
                                    </p:animEffect>
                                    <p:anim calcmode="lin" valueType="num">
                                      <p:cBhvr>
                                        <p:cTn id="57" dur="1000" fill="hold"/>
                                        <p:tgtEl>
                                          <p:spTgt spid="4">
                                            <p:graphicEl>
                                              <a:dgm id="{3921A216-AA51-48CC-8BFE-39B398E84E31}"/>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3921A216-AA51-48CC-8BFE-39B398E84E31}"/>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921BF802-E3B2-4246-90A6-07699529AC82}"/>
                                            </p:graphicEl>
                                          </p:spTgt>
                                        </p:tgtEl>
                                        <p:attrNameLst>
                                          <p:attrName>style.visibility</p:attrName>
                                        </p:attrNameLst>
                                      </p:cBhvr>
                                      <p:to>
                                        <p:strVal val="visible"/>
                                      </p:to>
                                    </p:set>
                                    <p:animEffect transition="in" filter="fade">
                                      <p:cBhvr>
                                        <p:cTn id="63" dur="1000"/>
                                        <p:tgtEl>
                                          <p:spTgt spid="4">
                                            <p:graphicEl>
                                              <a:dgm id="{921BF802-E3B2-4246-90A6-07699529AC82}"/>
                                            </p:graphicEl>
                                          </p:spTgt>
                                        </p:tgtEl>
                                      </p:cBhvr>
                                    </p:animEffect>
                                    <p:anim calcmode="lin" valueType="num">
                                      <p:cBhvr>
                                        <p:cTn id="64" dur="1000" fill="hold"/>
                                        <p:tgtEl>
                                          <p:spTgt spid="4">
                                            <p:graphicEl>
                                              <a:dgm id="{921BF802-E3B2-4246-90A6-07699529AC82}"/>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921BF802-E3B2-4246-90A6-07699529AC82}"/>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graphicEl>
                                              <a:dgm id="{D6350221-4B88-426A-8B3C-6D974E938DAD}"/>
                                            </p:graphicEl>
                                          </p:spTgt>
                                        </p:tgtEl>
                                        <p:attrNameLst>
                                          <p:attrName>style.visibility</p:attrName>
                                        </p:attrNameLst>
                                      </p:cBhvr>
                                      <p:to>
                                        <p:strVal val="visible"/>
                                      </p:to>
                                    </p:set>
                                    <p:animEffect transition="in" filter="fade">
                                      <p:cBhvr>
                                        <p:cTn id="70" dur="1000"/>
                                        <p:tgtEl>
                                          <p:spTgt spid="4">
                                            <p:graphicEl>
                                              <a:dgm id="{D6350221-4B88-426A-8B3C-6D974E938DAD}"/>
                                            </p:graphicEl>
                                          </p:spTgt>
                                        </p:tgtEl>
                                      </p:cBhvr>
                                    </p:animEffect>
                                    <p:anim calcmode="lin" valueType="num">
                                      <p:cBhvr>
                                        <p:cTn id="71" dur="1000" fill="hold"/>
                                        <p:tgtEl>
                                          <p:spTgt spid="4">
                                            <p:graphicEl>
                                              <a:dgm id="{D6350221-4B88-426A-8B3C-6D974E938DAD}"/>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D6350221-4B88-426A-8B3C-6D974E938DAD}"/>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graphicEl>
                                              <a:dgm id="{65A9CC05-9C0E-4492-9BD8-397F7FC78CE4}"/>
                                            </p:graphicEl>
                                          </p:spTgt>
                                        </p:tgtEl>
                                        <p:attrNameLst>
                                          <p:attrName>style.visibility</p:attrName>
                                        </p:attrNameLst>
                                      </p:cBhvr>
                                      <p:to>
                                        <p:strVal val="visible"/>
                                      </p:to>
                                    </p:set>
                                    <p:animEffect transition="in" filter="fade">
                                      <p:cBhvr>
                                        <p:cTn id="77" dur="1000"/>
                                        <p:tgtEl>
                                          <p:spTgt spid="4">
                                            <p:graphicEl>
                                              <a:dgm id="{65A9CC05-9C0E-4492-9BD8-397F7FC78CE4}"/>
                                            </p:graphicEl>
                                          </p:spTgt>
                                        </p:tgtEl>
                                      </p:cBhvr>
                                    </p:animEffect>
                                    <p:anim calcmode="lin" valueType="num">
                                      <p:cBhvr>
                                        <p:cTn id="78" dur="1000" fill="hold"/>
                                        <p:tgtEl>
                                          <p:spTgt spid="4">
                                            <p:graphicEl>
                                              <a:dgm id="{65A9CC05-9C0E-4492-9BD8-397F7FC78CE4}"/>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65A9CC05-9C0E-4492-9BD8-397F7FC78CE4}"/>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graphicEl>
                                              <a:dgm id="{0C842ADD-3BD8-4A9B-BCB9-1035A592592B}"/>
                                            </p:graphicEl>
                                          </p:spTgt>
                                        </p:tgtEl>
                                        <p:attrNameLst>
                                          <p:attrName>style.visibility</p:attrName>
                                        </p:attrNameLst>
                                      </p:cBhvr>
                                      <p:to>
                                        <p:strVal val="visible"/>
                                      </p:to>
                                    </p:set>
                                    <p:animEffect transition="in" filter="fade">
                                      <p:cBhvr>
                                        <p:cTn id="84" dur="1000"/>
                                        <p:tgtEl>
                                          <p:spTgt spid="4">
                                            <p:graphicEl>
                                              <a:dgm id="{0C842ADD-3BD8-4A9B-BCB9-1035A592592B}"/>
                                            </p:graphicEl>
                                          </p:spTgt>
                                        </p:tgtEl>
                                      </p:cBhvr>
                                    </p:animEffect>
                                    <p:anim calcmode="lin" valueType="num">
                                      <p:cBhvr>
                                        <p:cTn id="85" dur="1000" fill="hold"/>
                                        <p:tgtEl>
                                          <p:spTgt spid="4">
                                            <p:graphicEl>
                                              <a:dgm id="{0C842ADD-3BD8-4A9B-BCB9-1035A592592B}"/>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0C842ADD-3BD8-4A9B-BCB9-1035A59259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5EF5C-4994-416D-A1CB-A7F58B47F585}"/>
              </a:ext>
            </a:extLst>
          </p:cNvPr>
          <p:cNvSpPr>
            <a:spLocks noGrp="1"/>
          </p:cNvSpPr>
          <p:nvPr>
            <p:ph type="title"/>
          </p:nvPr>
        </p:nvSpPr>
        <p:spPr/>
        <p:txBody>
          <a:bodyPr/>
          <a:lstStyle/>
          <a:p>
            <a:r>
              <a:rPr lang="en-029" dirty="0"/>
              <a:t>WE NEED YOUR SUPPORT</a:t>
            </a:r>
          </a:p>
        </p:txBody>
      </p:sp>
      <p:graphicFrame>
        <p:nvGraphicFramePr>
          <p:cNvPr id="4" name="Content Placeholder 3">
            <a:extLst>
              <a:ext uri="{FF2B5EF4-FFF2-40B4-BE49-F238E27FC236}">
                <a16:creationId xmlns:a16="http://schemas.microsoft.com/office/drawing/2014/main" xmlns="" id="{77AED0B4-EB3F-44F9-8CF9-8F6CD5BF5C5B}"/>
              </a:ext>
            </a:extLst>
          </p:cNvPr>
          <p:cNvGraphicFramePr>
            <a:graphicFrameLocks noGrp="1"/>
          </p:cNvGraphicFramePr>
          <p:nvPr>
            <p:ph idx="1"/>
            <p:extLst>
              <p:ext uri="{D42A27DB-BD31-4B8C-83A1-F6EECF244321}">
                <p14:modId xmlns:p14="http://schemas.microsoft.com/office/powerpoint/2010/main" xmlns="" val="2968748182"/>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4005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73753-AE8B-4E69-A580-EFF6574BDFA7}"/>
              </a:ext>
            </a:extLst>
          </p:cNvPr>
          <p:cNvSpPr>
            <a:spLocks noGrp="1"/>
          </p:cNvSpPr>
          <p:nvPr>
            <p:ph type="title"/>
          </p:nvPr>
        </p:nvSpPr>
        <p:spPr/>
        <p:txBody>
          <a:bodyPr/>
          <a:lstStyle/>
          <a:p>
            <a:r>
              <a:rPr lang="en-029" dirty="0"/>
              <a:t>Standard of Training</a:t>
            </a:r>
          </a:p>
        </p:txBody>
      </p:sp>
      <p:sp>
        <p:nvSpPr>
          <p:cNvPr id="3" name="Content Placeholder 2">
            <a:extLst>
              <a:ext uri="{FF2B5EF4-FFF2-40B4-BE49-F238E27FC236}">
                <a16:creationId xmlns:a16="http://schemas.microsoft.com/office/drawing/2014/main" xmlns="" id="{894823B4-5D7F-45A5-ADB3-EBDF5D8CB043}"/>
              </a:ext>
            </a:extLst>
          </p:cNvPr>
          <p:cNvSpPr>
            <a:spLocks noGrp="1"/>
          </p:cNvSpPr>
          <p:nvPr>
            <p:ph idx="1"/>
          </p:nvPr>
        </p:nvSpPr>
        <p:spPr/>
        <p:txBody>
          <a:bodyPr/>
          <a:lstStyle/>
          <a:p>
            <a:r>
              <a:rPr lang="en-029" dirty="0"/>
              <a:t>Need to THANK Meteorology Section Staff and the many of the CIMH staff as a whole – through – Classes went on</a:t>
            </a:r>
          </a:p>
          <a:p>
            <a:pPr lvl="1"/>
            <a:r>
              <a:rPr lang="en-029" dirty="0"/>
              <a:t>Ash fall</a:t>
            </a:r>
          </a:p>
          <a:p>
            <a:pPr lvl="1"/>
            <a:r>
              <a:rPr lang="en-029" dirty="0"/>
              <a:t>Severe storms</a:t>
            </a:r>
          </a:p>
          <a:p>
            <a:pPr lvl="1"/>
            <a:r>
              <a:rPr lang="en-029" dirty="0"/>
              <a:t>Hurricane</a:t>
            </a:r>
          </a:p>
          <a:p>
            <a:pPr lvl="1"/>
            <a:r>
              <a:rPr lang="en-029" dirty="0"/>
              <a:t>COVID</a:t>
            </a:r>
          </a:p>
          <a:p>
            <a:r>
              <a:rPr lang="en-029" dirty="0"/>
              <a:t>Despite the obvious fatigue CIMH continues to maintain International Standards</a:t>
            </a:r>
          </a:p>
          <a:p>
            <a:r>
              <a:rPr lang="en-029" dirty="0"/>
              <a:t>Thanks to Dr Farrell for his tireless and continued support</a:t>
            </a:r>
          </a:p>
          <a:p>
            <a:r>
              <a:rPr lang="en-029" dirty="0"/>
              <a:t>A Promise – STANDARDs WILL NOT COMPRISED</a:t>
            </a:r>
          </a:p>
          <a:p>
            <a:endParaRPr lang="en-029" dirty="0"/>
          </a:p>
          <a:p>
            <a:endParaRPr lang="en-029" dirty="0"/>
          </a:p>
          <a:p>
            <a:endParaRPr lang="en-029" dirty="0"/>
          </a:p>
        </p:txBody>
      </p:sp>
      <p:pic>
        <p:nvPicPr>
          <p:cNvPr id="5" name="Picture 4" descr="A picture containing logo&#10;&#10;Description automatically generated">
            <a:extLst>
              <a:ext uri="{FF2B5EF4-FFF2-40B4-BE49-F238E27FC236}">
                <a16:creationId xmlns:a16="http://schemas.microsoft.com/office/drawing/2014/main" xmlns="" id="{746492C5-3D8C-4368-B736-D5337B11A20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088102" y="2629081"/>
            <a:ext cx="3707936" cy="1447619"/>
          </a:xfrm>
          <a:prstGeom prst="rect">
            <a:avLst/>
          </a:prstGeom>
        </p:spPr>
      </p:pic>
      <p:sp>
        <p:nvSpPr>
          <p:cNvPr id="6" name="TextBox 5">
            <a:extLst>
              <a:ext uri="{FF2B5EF4-FFF2-40B4-BE49-F238E27FC236}">
                <a16:creationId xmlns:a16="http://schemas.microsoft.com/office/drawing/2014/main" xmlns="" id="{ABDCFDC7-4632-4F14-97EE-168EE71D5F4D}"/>
              </a:ext>
            </a:extLst>
          </p:cNvPr>
          <p:cNvSpPr txBox="1"/>
          <p:nvPr/>
        </p:nvSpPr>
        <p:spPr>
          <a:xfrm>
            <a:off x="7307935" y="6667681"/>
            <a:ext cx="3707936" cy="230832"/>
          </a:xfrm>
          <a:prstGeom prst="rect">
            <a:avLst/>
          </a:prstGeom>
          <a:noFill/>
        </p:spPr>
        <p:txBody>
          <a:bodyPr wrap="square" rtlCol="0">
            <a:spAutoFit/>
          </a:bodyPr>
          <a:lstStyle/>
          <a:p>
            <a:r>
              <a:rPr lang="en-029" sz="900" dirty="0">
                <a:hlinkClick r:id="rId4" tooltip="https://pamonk.deviantart.com/art/Thank-you-so-very-much-537835034"/>
              </a:rPr>
              <a:t>This Photo</a:t>
            </a:r>
            <a:r>
              <a:rPr lang="en-029" sz="900" dirty="0"/>
              <a:t> by Unknown Author is licensed under </a:t>
            </a:r>
            <a:r>
              <a:rPr lang="en-029" sz="900" dirty="0">
                <a:hlinkClick r:id="rId5" tooltip="https://creativecommons.org/licenses/by-nc-nd/3.0/"/>
              </a:rPr>
              <a:t>CC BY-NC-ND</a:t>
            </a:r>
            <a:endParaRPr lang="en-029" sz="900" dirty="0"/>
          </a:p>
        </p:txBody>
      </p:sp>
    </p:spTree>
    <p:extLst>
      <p:ext uri="{BB962C8B-B14F-4D97-AF65-F5344CB8AC3E}">
        <p14:creationId xmlns:p14="http://schemas.microsoft.com/office/powerpoint/2010/main" xmlns="" val="366826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xmlns="" id="{D4BDCD00-BA97-40D8-93CD-0A9CA931BE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drawing, food&#10;&#10;Description automatically generated">
            <a:extLst>
              <a:ext uri="{FF2B5EF4-FFF2-40B4-BE49-F238E27FC236}">
                <a16:creationId xmlns:a16="http://schemas.microsoft.com/office/drawing/2014/main" xmlns="" id="{A29EB497-F96B-4C98-ADEF-C84A4CC4BE53}"/>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1129115" y="3976507"/>
            <a:ext cx="3279025" cy="1446628"/>
          </a:xfrm>
          <a:prstGeom prst="rect">
            <a:avLst/>
          </a:prstGeom>
        </p:spPr>
      </p:pic>
      <p:cxnSp>
        <p:nvCxnSpPr>
          <p:cNvPr id="29" name="Straight Connector 28">
            <a:extLst>
              <a:ext uri="{FF2B5EF4-FFF2-40B4-BE49-F238E27FC236}">
                <a16:creationId xmlns:a16="http://schemas.microsoft.com/office/drawing/2014/main" xmlns="" id="{2D631E40-F51C-4828-B23B-DF9035132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sky, outdoor, standing, sunset&#10;&#10;Description automatically generated">
            <a:extLst>
              <a:ext uri="{FF2B5EF4-FFF2-40B4-BE49-F238E27FC236}">
                <a16:creationId xmlns:a16="http://schemas.microsoft.com/office/drawing/2014/main" xmlns="" id="{E9FED0BB-6CD8-4CE5-A779-650AF807982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909099" y="1123527"/>
            <a:ext cx="6139733" cy="4604800"/>
          </a:xfrm>
          <a:prstGeom prst="rect">
            <a:avLst/>
          </a:prstGeom>
        </p:spPr>
      </p:pic>
      <p:sp>
        <p:nvSpPr>
          <p:cNvPr id="11" name="TextBox 10">
            <a:extLst>
              <a:ext uri="{FF2B5EF4-FFF2-40B4-BE49-F238E27FC236}">
                <a16:creationId xmlns:a16="http://schemas.microsoft.com/office/drawing/2014/main" xmlns="" id="{EB68DC0B-9E7D-4FBA-A3F7-2AE9F04EF706}"/>
              </a:ext>
            </a:extLst>
          </p:cNvPr>
          <p:cNvSpPr txBox="1"/>
          <p:nvPr/>
        </p:nvSpPr>
        <p:spPr>
          <a:xfrm>
            <a:off x="1443565" y="2175379"/>
            <a:ext cx="2414755" cy="646331"/>
          </a:xfrm>
          <a:prstGeom prst="rect">
            <a:avLst/>
          </a:prstGeom>
          <a:noFill/>
        </p:spPr>
        <p:txBody>
          <a:bodyPr wrap="square">
            <a:spAutoFit/>
          </a:bodyPr>
          <a:lstStyle/>
          <a:p>
            <a:pPr algn="ctr"/>
            <a:r>
              <a:rPr lang="en-029" sz="1200" u="sng" dirty="0">
                <a:solidFill>
                  <a:srgbClr val="0000FF"/>
                </a:solidFill>
                <a:latin typeface="Times New Roman" panose="02020603050405020304" pitchFamily="18" charset="0"/>
                <a:ea typeface="Times New Roman" panose="02020603050405020304" pitchFamily="18" charset="0"/>
                <a:hlinkClick r:id="rId6"/>
              </a:rPr>
              <a:t>Click here to access t</a:t>
            </a:r>
            <a:r>
              <a:rPr lang="en-029" sz="1200" u="sng" dirty="0">
                <a:solidFill>
                  <a:srgbClr val="0000FF"/>
                </a:solidFill>
                <a:effectLst/>
                <a:latin typeface="Times New Roman" panose="02020603050405020304" pitchFamily="18" charset="0"/>
                <a:ea typeface="Times New Roman" panose="02020603050405020304" pitchFamily="18" charset="0"/>
                <a:hlinkClick r:id="rId6"/>
              </a:rPr>
              <a:t>he Meteorology Section individual 2021 annual reports</a:t>
            </a:r>
            <a:r>
              <a:rPr lang="en-029" sz="1200" dirty="0">
                <a:effectLst/>
                <a:latin typeface="Times New Roman" panose="02020603050405020304" pitchFamily="18" charset="0"/>
                <a:ea typeface="Times New Roman" panose="02020603050405020304" pitchFamily="18" charset="0"/>
              </a:rPr>
              <a:t>.</a:t>
            </a:r>
            <a:endParaRPr lang="en-029" dirty="0"/>
          </a:p>
        </p:txBody>
      </p:sp>
    </p:spTree>
    <p:extLst>
      <p:ext uri="{BB962C8B-B14F-4D97-AF65-F5344CB8AC3E}">
        <p14:creationId xmlns:p14="http://schemas.microsoft.com/office/powerpoint/2010/main" xmlns="" val="264138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Glasses on top of a book">
            <a:extLst>
              <a:ext uri="{FF2B5EF4-FFF2-40B4-BE49-F238E27FC236}">
                <a16:creationId xmlns:a16="http://schemas.microsoft.com/office/drawing/2014/main" xmlns="" id="{8F077DFC-297F-4034-B2F7-7F5C0B32E305}"/>
              </a:ext>
            </a:extLst>
          </p:cNvPr>
          <p:cNvPicPr>
            <a:picLocks noChangeAspect="1"/>
          </p:cNvPicPr>
          <p:nvPr/>
        </p:nvPicPr>
        <p:blipFill rotWithShape="1">
          <a:blip r:embed="rId2">
            <a:duotone>
              <a:schemeClr val="bg2">
                <a:shade val="45000"/>
                <a:satMod val="135000"/>
              </a:schemeClr>
              <a:prstClr val="white"/>
            </a:duotone>
            <a:alphaModFix amt="35000"/>
          </a:blip>
          <a:srcRect t="14112" b="98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7C56331-83F3-4A8D-87F7-B22EAC546566}"/>
              </a:ext>
            </a:extLst>
          </p:cNvPr>
          <p:cNvSpPr>
            <a:spLocks noGrp="1"/>
          </p:cNvSpPr>
          <p:nvPr>
            <p:ph type="title"/>
          </p:nvPr>
        </p:nvSpPr>
        <p:spPr>
          <a:xfrm>
            <a:off x="1143000" y="609600"/>
            <a:ext cx="9875520" cy="1356360"/>
          </a:xfrm>
        </p:spPr>
        <p:txBody>
          <a:bodyPr>
            <a:normAutofit/>
          </a:bodyPr>
          <a:lstStyle/>
          <a:p>
            <a:r>
              <a:rPr lang="en-029"/>
              <a:t>CONTENT</a:t>
            </a:r>
            <a:endParaRPr lang="en-029" dirty="0"/>
          </a:p>
        </p:txBody>
      </p:sp>
      <p:sp>
        <p:nvSpPr>
          <p:cNvPr id="3" name="Content Placeholder 2">
            <a:extLst>
              <a:ext uri="{FF2B5EF4-FFF2-40B4-BE49-F238E27FC236}">
                <a16:creationId xmlns:a16="http://schemas.microsoft.com/office/drawing/2014/main" xmlns="" id="{2F272558-5D44-4A37-9A29-B3B60949DF8B}"/>
              </a:ext>
            </a:extLst>
          </p:cNvPr>
          <p:cNvSpPr>
            <a:spLocks noGrp="1"/>
          </p:cNvSpPr>
          <p:nvPr>
            <p:ph idx="1"/>
          </p:nvPr>
        </p:nvSpPr>
        <p:spPr>
          <a:xfrm>
            <a:off x="1143000" y="2057400"/>
            <a:ext cx="9872871" cy="4038600"/>
          </a:xfrm>
        </p:spPr>
        <p:txBody>
          <a:bodyPr>
            <a:normAutofit/>
          </a:bodyPr>
          <a:lstStyle/>
          <a:p>
            <a:pPr marL="502920" indent="-457200">
              <a:buFont typeface="+mj-lt"/>
              <a:buAutoNum type="arabicPeriod"/>
            </a:pPr>
            <a:r>
              <a:rPr lang="en-029"/>
              <a:t>Training Courses – Results and student numbers</a:t>
            </a:r>
          </a:p>
          <a:p>
            <a:pPr marL="502920" indent="-457200">
              <a:buFont typeface="+mj-lt"/>
              <a:buAutoNum type="arabicPeriod"/>
            </a:pPr>
            <a:r>
              <a:rPr lang="en-029"/>
              <a:t>The New SLMT</a:t>
            </a:r>
          </a:p>
          <a:p>
            <a:pPr marL="502920" indent="-457200">
              <a:buFont typeface="+mj-lt"/>
              <a:buAutoNum type="arabicPeriod"/>
            </a:pPr>
            <a:r>
              <a:rPr lang="en-029"/>
              <a:t>Success and Failures</a:t>
            </a:r>
          </a:p>
          <a:p>
            <a:pPr marL="502920" indent="-457200">
              <a:buFont typeface="+mj-lt"/>
              <a:buAutoNum type="arabicPeriod"/>
            </a:pPr>
            <a:r>
              <a:rPr lang="en-029"/>
              <a:t>Moving to virtual training</a:t>
            </a:r>
          </a:p>
          <a:p>
            <a:pPr marL="502920" indent="-457200">
              <a:buFont typeface="+mj-lt"/>
              <a:buAutoNum type="arabicPeriod"/>
            </a:pPr>
            <a:r>
              <a:rPr lang="en-029"/>
              <a:t>Upcoming training events</a:t>
            </a:r>
          </a:p>
          <a:p>
            <a:pPr marL="502920" indent="-457200">
              <a:buFont typeface="+mj-lt"/>
              <a:buAutoNum type="arabicPeriod"/>
            </a:pPr>
            <a:r>
              <a:rPr lang="en-029"/>
              <a:t>Staff concerns</a:t>
            </a:r>
          </a:p>
          <a:p>
            <a:pPr marL="502920" indent="-457200">
              <a:buFont typeface="+mj-lt"/>
              <a:buAutoNum type="arabicPeriod"/>
            </a:pPr>
            <a:r>
              <a:rPr lang="en-029"/>
              <a:t>Support of from the NMHSs</a:t>
            </a:r>
          </a:p>
          <a:p>
            <a:pPr marL="502920" indent="-457200">
              <a:buFont typeface="+mj-lt"/>
              <a:buAutoNum type="arabicPeriod"/>
            </a:pPr>
            <a:endParaRPr lang="en-029" dirty="0"/>
          </a:p>
        </p:txBody>
      </p:sp>
    </p:spTree>
    <p:extLst>
      <p:ext uri="{BB962C8B-B14F-4D97-AF65-F5344CB8AC3E}">
        <p14:creationId xmlns:p14="http://schemas.microsoft.com/office/powerpoint/2010/main" xmlns="" val="20523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91F5F-B487-4183-A41A-1E4F5DE31113}"/>
              </a:ext>
            </a:extLst>
          </p:cNvPr>
          <p:cNvSpPr>
            <a:spLocks noGrp="1"/>
          </p:cNvSpPr>
          <p:nvPr>
            <p:ph type="title"/>
          </p:nvPr>
        </p:nvSpPr>
        <p:spPr>
          <a:xfrm>
            <a:off x="1143000" y="609600"/>
            <a:ext cx="9875520" cy="889173"/>
          </a:xfrm>
        </p:spPr>
        <p:txBody>
          <a:bodyPr anchor="t">
            <a:normAutofit/>
          </a:bodyPr>
          <a:lstStyle/>
          <a:p>
            <a:pPr algn="ctr"/>
            <a:r>
              <a:rPr lang="en-029" sz="4000" b="1" dirty="0">
                <a:solidFill>
                  <a:schemeClr val="accent1"/>
                </a:solidFill>
              </a:rPr>
              <a:t>1a - Training Results</a:t>
            </a:r>
          </a:p>
        </p:txBody>
      </p:sp>
      <p:sp>
        <p:nvSpPr>
          <p:cNvPr id="3" name="Content Placeholder 2">
            <a:extLst>
              <a:ext uri="{FF2B5EF4-FFF2-40B4-BE49-F238E27FC236}">
                <a16:creationId xmlns:a16="http://schemas.microsoft.com/office/drawing/2014/main" xmlns="" id="{15B22C25-C9B9-4F9A-A7C0-A1E8249EECE5}"/>
              </a:ext>
            </a:extLst>
          </p:cNvPr>
          <p:cNvSpPr>
            <a:spLocks noGrp="1"/>
          </p:cNvSpPr>
          <p:nvPr>
            <p:ph sz="half" idx="1"/>
          </p:nvPr>
        </p:nvSpPr>
        <p:spPr>
          <a:xfrm>
            <a:off x="533400" y="1839326"/>
            <a:ext cx="5804770" cy="4023360"/>
          </a:xfrm>
        </p:spPr>
        <p:txBody>
          <a:bodyPr>
            <a:normAutofit fontScale="85000" lnSpcReduction="20000"/>
          </a:bodyPr>
          <a:lstStyle/>
          <a:p>
            <a:pPr marL="0" indent="0" algn="just">
              <a:spcBef>
                <a:spcPts val="0"/>
              </a:spcBef>
              <a:buNone/>
              <a:tabLst>
                <a:tab pos="457200" algn="l"/>
                <a:tab pos="685800" algn="l"/>
                <a:tab pos="1373188" algn="l"/>
              </a:tabLst>
            </a:pPr>
            <a:r>
              <a:rPr lang="en-029" dirty="0">
                <a:effectLst/>
                <a:latin typeface="Times New Roman" panose="02020603050405020304" pitchFamily="18" charset="0"/>
                <a:ea typeface="Times New Roman" panose="02020603050405020304" pitchFamily="18" charset="0"/>
              </a:rPr>
              <a:t>The 2020- 2021 reporting period saw </a:t>
            </a:r>
            <a:r>
              <a:rPr lang="en-029" b="1" dirty="0">
                <a:effectLst/>
                <a:latin typeface="Times New Roman" panose="02020603050405020304" pitchFamily="18" charset="0"/>
                <a:ea typeface="Times New Roman" panose="02020603050405020304" pitchFamily="18" charset="0"/>
              </a:rPr>
              <a:t>completion</a:t>
            </a:r>
            <a:r>
              <a:rPr lang="en-029" dirty="0">
                <a:effectLst/>
                <a:latin typeface="Times New Roman" panose="02020603050405020304" pitchFamily="18" charset="0"/>
                <a:ea typeface="Times New Roman" panose="02020603050405020304" pitchFamily="18" charset="0"/>
              </a:rPr>
              <a:t> and graduation of students from the following WMO vocational training courses offered at CIMH:</a:t>
            </a:r>
          </a:p>
          <a:p>
            <a:pPr marL="0" indent="0" algn="just">
              <a:spcBef>
                <a:spcPts val="0"/>
              </a:spcBef>
              <a:buNone/>
              <a:tabLst>
                <a:tab pos="457200" algn="l"/>
                <a:tab pos="685800" algn="l"/>
                <a:tab pos="1373188" algn="l"/>
              </a:tabLst>
            </a:pPr>
            <a:endParaRPr lang="en-029" dirty="0">
              <a:latin typeface="Times New Roman" panose="02020603050405020304" pitchFamily="18" charset="0"/>
              <a:ea typeface="Times New Roman" panose="02020603050405020304" pitchFamily="18" charset="0"/>
            </a:endParaRPr>
          </a:p>
          <a:p>
            <a:pPr marL="0" indent="0" algn="just">
              <a:spcBef>
                <a:spcPts val="0"/>
              </a:spcBef>
              <a:buNone/>
              <a:tabLst>
                <a:tab pos="457200" algn="l"/>
                <a:tab pos="685800" algn="l"/>
                <a:tab pos="1373188" algn="l"/>
              </a:tabLst>
            </a:pPr>
            <a:r>
              <a:rPr lang="en-029" dirty="0">
                <a:effectLst/>
                <a:latin typeface="Times New Roman" panose="02020603050405020304" pitchFamily="18" charset="0"/>
                <a:ea typeface="Times New Roman" panose="02020603050405020304" pitchFamily="18" charset="0"/>
              </a:rPr>
              <a:t>All courses were virtual due to the COVID-19 pandemic</a:t>
            </a:r>
          </a:p>
          <a:p>
            <a:pPr marL="0" indent="0" algn="just">
              <a:spcBef>
                <a:spcPts val="0"/>
              </a:spcBef>
              <a:buNone/>
              <a:tabLst>
                <a:tab pos="457200" algn="l"/>
                <a:tab pos="685800" algn="l"/>
                <a:tab pos="1373188" algn="l"/>
              </a:tabLst>
            </a:pPr>
            <a:endParaRPr lang="en-029"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685800" algn="l"/>
                <a:tab pos="1373188" algn="l"/>
              </a:tabLst>
            </a:pPr>
            <a:endParaRPr lang="en-029" sz="2100" dirty="0">
              <a:solidFill>
                <a:schemeClr val="accent2"/>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029" sz="2400" b="1" dirty="0">
                <a:solidFill>
                  <a:schemeClr val="accent2"/>
                </a:solidFill>
                <a:effectLst/>
                <a:latin typeface="Times New Roman" panose="02020603050405020304" pitchFamily="18" charset="0"/>
                <a:ea typeface="Times New Roman" panose="02020603050405020304" pitchFamily="18" charset="0"/>
              </a:rPr>
              <a:t>Aeronautical Observer Training Course </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January 2021 – February 2021</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1 student - </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Results: Credit</a:t>
            </a:r>
          </a:p>
          <a:p>
            <a:pPr marL="0" marR="0" indent="0">
              <a:spcBef>
                <a:spcPts val="0"/>
              </a:spcBef>
              <a:spcAft>
                <a:spcPts val="0"/>
              </a:spcAft>
              <a:buNone/>
            </a:pPr>
            <a:endParaRPr lang="en-029" sz="21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029" sz="2100" b="1" dirty="0">
                <a:solidFill>
                  <a:srgbClr val="00B050"/>
                </a:solidFill>
                <a:effectLst/>
                <a:latin typeface="Times New Roman" panose="02020603050405020304" pitchFamily="18" charset="0"/>
                <a:ea typeface="Times New Roman" panose="02020603050405020304" pitchFamily="18" charset="0"/>
              </a:rPr>
              <a:t> </a:t>
            </a:r>
            <a:endParaRPr lang="en-029" sz="2400" b="1" dirty="0">
              <a:solidFill>
                <a:srgbClr val="00B05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029" sz="2400" b="1" dirty="0">
                <a:solidFill>
                  <a:srgbClr val="00B050"/>
                </a:solidFill>
                <a:effectLst/>
                <a:latin typeface="Times New Roman" panose="02020603050405020304" pitchFamily="18" charset="0"/>
                <a:ea typeface="Times New Roman" panose="02020603050405020304" pitchFamily="18" charset="0"/>
              </a:rPr>
              <a:t>Entry Level Technicians Course No.91/21</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March 2021 – July 2021</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2 students </a:t>
            </a:r>
          </a:p>
          <a:p>
            <a:pPr marL="0" marR="0" indent="0">
              <a:spcBef>
                <a:spcPts val="0"/>
              </a:spcBef>
              <a:spcAft>
                <a:spcPts val="0"/>
              </a:spcAft>
              <a:buNone/>
            </a:pPr>
            <a:r>
              <a:rPr lang="en-029" sz="2100" dirty="0">
                <a:effectLst/>
                <a:latin typeface="Times New Roman" panose="02020603050405020304" pitchFamily="18" charset="0"/>
                <a:ea typeface="Times New Roman" panose="02020603050405020304" pitchFamily="18" charset="0"/>
              </a:rPr>
              <a:t>Results:	 2 Failures</a:t>
            </a:r>
          </a:p>
          <a:p>
            <a:pPr marL="0" marR="0" indent="0">
              <a:spcBef>
                <a:spcPts val="0"/>
              </a:spcBef>
              <a:spcAft>
                <a:spcPts val="0"/>
              </a:spcAft>
              <a:buNone/>
            </a:pPr>
            <a:endParaRPr lang="en-029"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685800" algn="l"/>
                <a:tab pos="1373188" algn="l"/>
              </a:tabLst>
            </a:pPr>
            <a:r>
              <a:rPr lang="en-029" sz="2000" dirty="0">
                <a:effectLst/>
                <a:latin typeface="Times New Roman" panose="02020603050405020304" pitchFamily="18" charset="0"/>
                <a:ea typeface="Times New Roman" panose="02020603050405020304" pitchFamily="18" charset="0"/>
              </a:rPr>
              <a:t> </a:t>
            </a:r>
            <a:endParaRPr lang="en-029" sz="1600" dirty="0"/>
          </a:p>
        </p:txBody>
      </p:sp>
      <p:graphicFrame>
        <p:nvGraphicFramePr>
          <p:cNvPr id="7" name="Content Placeholder 6">
            <a:extLst>
              <a:ext uri="{FF2B5EF4-FFF2-40B4-BE49-F238E27FC236}">
                <a16:creationId xmlns:a16="http://schemas.microsoft.com/office/drawing/2014/main" xmlns="" id="{D57440C9-3DD5-46E4-993D-6C21EAB1824B}"/>
              </a:ext>
            </a:extLst>
          </p:cNvPr>
          <p:cNvGraphicFramePr>
            <a:graphicFrameLocks noGrp="1"/>
          </p:cNvGraphicFramePr>
          <p:nvPr>
            <p:ph sz="half" idx="2"/>
            <p:extLst>
              <p:ext uri="{D42A27DB-BD31-4B8C-83A1-F6EECF244321}">
                <p14:modId xmlns:p14="http://schemas.microsoft.com/office/powerpoint/2010/main" xmlns="" val="714270603"/>
              </p:ext>
            </p:extLst>
          </p:nvPr>
        </p:nvGraphicFramePr>
        <p:xfrm>
          <a:off x="6507480" y="1439244"/>
          <a:ext cx="4984095" cy="2432082"/>
        </p:xfrm>
        <a:graphic>
          <a:graphicData uri="http://schemas.openxmlformats.org/drawingml/2006/table">
            <a:tbl>
              <a:tblPr firstRow="1" firstCol="1" bandRow="1"/>
              <a:tblGrid>
                <a:gridCol w="2491674">
                  <a:extLst>
                    <a:ext uri="{9D8B030D-6E8A-4147-A177-3AD203B41FA5}">
                      <a16:colId xmlns:a16="http://schemas.microsoft.com/office/drawing/2014/main" xmlns="" val="3866641432"/>
                    </a:ext>
                  </a:extLst>
                </a:gridCol>
                <a:gridCol w="2492421">
                  <a:extLst>
                    <a:ext uri="{9D8B030D-6E8A-4147-A177-3AD203B41FA5}">
                      <a16:colId xmlns:a16="http://schemas.microsoft.com/office/drawing/2014/main" xmlns="" val="2949640372"/>
                    </a:ext>
                  </a:extLst>
                </a:gridCol>
              </a:tblGrid>
              <a:tr h="502793">
                <a:tc gridSpan="2">
                  <a:txBody>
                    <a:bodyPr/>
                    <a:lstStyle/>
                    <a:p>
                      <a:pPr marL="0" marR="0" algn="ctr">
                        <a:lnSpc>
                          <a:spcPct val="115000"/>
                        </a:lnSpc>
                        <a:spcBef>
                          <a:spcPts val="0"/>
                        </a:spcBef>
                        <a:spcAft>
                          <a:spcPts val="0"/>
                        </a:spcAft>
                      </a:pPr>
                      <a:r>
                        <a:rPr lang="en-029" sz="1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Operational Aeronautical Forecasting Course No. 08/21</a:t>
                      </a:r>
                      <a:endParaRPr lang="en-029"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029" sz="1800" dirty="0">
                          <a:effectLst/>
                          <a:latin typeface="Arial" panose="020B0604020202020204" pitchFamily="34" charset="0"/>
                          <a:ea typeface="Calibri" panose="020F0502020204030204" pitchFamily="34" charset="0"/>
                          <a:cs typeface="Times New Roman" panose="02020603050405020304" pitchFamily="18" charset="0"/>
                        </a:rPr>
                        <a:t>(July 2021)</a:t>
                      </a:r>
                      <a:endParaRPr lang="en-02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029"/>
                    </a:p>
                  </a:txBody>
                  <a:tcPr/>
                </a:tc>
                <a:extLst>
                  <a:ext uri="{0D108BD9-81ED-4DB2-BD59-A6C34878D82A}">
                    <a16:rowId xmlns:a16="http://schemas.microsoft.com/office/drawing/2014/main" xmlns="" val="513451401"/>
                  </a:ext>
                </a:extLst>
              </a:tr>
              <a:tr h="247613">
                <a:tc>
                  <a:txBody>
                    <a:bodyPr/>
                    <a:lstStyle/>
                    <a:p>
                      <a:pPr marL="0" marR="0" algn="ctr">
                        <a:lnSpc>
                          <a:spcPct val="115000"/>
                        </a:lnSpc>
                        <a:spcBef>
                          <a:spcPts val="0"/>
                        </a:spcBef>
                        <a:spcAft>
                          <a:spcPts val="0"/>
                        </a:spcAft>
                      </a:pPr>
                      <a:r>
                        <a:rPr lang="en-029" sz="1400" b="1" dirty="0">
                          <a:effectLst/>
                          <a:latin typeface="Arial" panose="020B0604020202020204" pitchFamily="34" charset="0"/>
                          <a:ea typeface="Calibri" panose="020F0502020204030204" pitchFamily="34" charset="0"/>
                          <a:cs typeface="Times New Roman" panose="02020603050405020304" pitchFamily="18" charset="0"/>
                        </a:rPr>
                        <a:t>Country</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b="1">
                          <a:effectLst/>
                          <a:latin typeface="Arial" panose="020B0604020202020204" pitchFamily="34" charset="0"/>
                          <a:ea typeface="Calibri" panose="020F0502020204030204" pitchFamily="34" charset="0"/>
                          <a:cs typeface="Times New Roman" panose="02020603050405020304" pitchFamily="18" charset="0"/>
                        </a:rPr>
                        <a:t>Number of Students</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3343204"/>
                  </a:ext>
                </a:extLst>
              </a:tr>
              <a:tr h="247613">
                <a:tc>
                  <a:txBody>
                    <a:bodyPr/>
                    <a:lstStyle/>
                    <a:p>
                      <a:pPr marL="0" marR="0" algn="just">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Antigua and Barbuda</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1</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9096352"/>
                  </a:ext>
                </a:extLst>
              </a:tr>
              <a:tr h="247613">
                <a:tc>
                  <a:txBody>
                    <a:bodyPr/>
                    <a:lstStyle/>
                    <a:p>
                      <a:pPr marL="0" marR="0" algn="just">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Barbados</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2</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9850286"/>
                  </a:ext>
                </a:extLst>
              </a:tr>
              <a:tr h="247613">
                <a:tc>
                  <a:txBody>
                    <a:bodyPr/>
                    <a:lstStyle/>
                    <a:p>
                      <a:pPr marL="0" marR="0" algn="just">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Dominica</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2</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574803"/>
                  </a:ext>
                </a:extLst>
              </a:tr>
              <a:tr h="247613">
                <a:tc>
                  <a:txBody>
                    <a:bodyPr/>
                    <a:lstStyle/>
                    <a:p>
                      <a:pPr marL="0" marR="0" algn="just">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Jamaica</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2</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6759539"/>
                  </a:ext>
                </a:extLst>
              </a:tr>
              <a:tr h="247613">
                <a:tc>
                  <a:txBody>
                    <a:bodyPr/>
                    <a:lstStyle/>
                    <a:p>
                      <a:pPr marL="0" marR="0" algn="just">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St. Kitts</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1</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0840421"/>
                  </a:ext>
                </a:extLst>
              </a:tr>
            </a:tbl>
          </a:graphicData>
        </a:graphic>
      </p:graphicFrame>
      <p:sp>
        <p:nvSpPr>
          <p:cNvPr id="4" name="Slide Number Placeholder 3">
            <a:extLst>
              <a:ext uri="{FF2B5EF4-FFF2-40B4-BE49-F238E27FC236}">
                <a16:creationId xmlns:a16="http://schemas.microsoft.com/office/drawing/2014/main" xmlns="" id="{F151E6DC-0615-47E5-8E75-543CF8A2A0E5}"/>
              </a:ext>
            </a:extLst>
          </p:cNvPr>
          <p:cNvSpPr>
            <a:spLocks noGrp="1"/>
          </p:cNvSpPr>
          <p:nvPr>
            <p:ph type="sldNum" sz="quarter" idx="12"/>
          </p:nvPr>
        </p:nvSpPr>
        <p:spPr/>
        <p:txBody>
          <a:bodyPr/>
          <a:lstStyle/>
          <a:p>
            <a:fld id="{B43B25CA-4569-4633-9903-57EBA67FA385}" type="slidenum">
              <a:rPr lang="en-029" smtClean="0"/>
              <a:pPr/>
              <a:t>3</a:t>
            </a:fld>
            <a:endParaRPr lang="en-029"/>
          </a:p>
        </p:txBody>
      </p:sp>
      <p:pic>
        <p:nvPicPr>
          <p:cNvPr id="5" name="Picture 7" descr="cimh-logo-colour">
            <a:extLst>
              <a:ext uri="{FF2B5EF4-FFF2-40B4-BE49-F238E27FC236}">
                <a16:creationId xmlns:a16="http://schemas.microsoft.com/office/drawing/2014/main" xmlns="" id="{A109EC00-DC33-4641-8DA3-EEA9FE12ADE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614" y="488711"/>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xmlns="" id="{4108A0D4-0B59-454A-97F8-96747DEE35EA}"/>
              </a:ext>
            </a:extLst>
          </p:cNvPr>
          <p:cNvGraphicFramePr>
            <a:graphicFrameLocks noGrp="1"/>
          </p:cNvGraphicFramePr>
          <p:nvPr>
            <p:extLst>
              <p:ext uri="{D42A27DB-BD31-4B8C-83A1-F6EECF244321}">
                <p14:modId xmlns:p14="http://schemas.microsoft.com/office/powerpoint/2010/main" xmlns="" val="976903511"/>
              </p:ext>
            </p:extLst>
          </p:nvPr>
        </p:nvGraphicFramePr>
        <p:xfrm>
          <a:off x="6512512" y="3914659"/>
          <a:ext cx="4979063" cy="2497394"/>
        </p:xfrm>
        <a:graphic>
          <a:graphicData uri="http://schemas.openxmlformats.org/drawingml/2006/table">
            <a:tbl>
              <a:tblPr firstRow="1" firstCol="1" bandRow="1"/>
              <a:tblGrid>
                <a:gridCol w="2492395">
                  <a:extLst>
                    <a:ext uri="{9D8B030D-6E8A-4147-A177-3AD203B41FA5}">
                      <a16:colId xmlns:a16="http://schemas.microsoft.com/office/drawing/2014/main" xmlns="" val="869115815"/>
                    </a:ext>
                  </a:extLst>
                </a:gridCol>
                <a:gridCol w="2486668">
                  <a:extLst>
                    <a:ext uri="{9D8B030D-6E8A-4147-A177-3AD203B41FA5}">
                      <a16:colId xmlns:a16="http://schemas.microsoft.com/office/drawing/2014/main" xmlns="" val="4147457094"/>
                    </a:ext>
                  </a:extLst>
                </a:gridCol>
              </a:tblGrid>
              <a:tr h="568460">
                <a:tc gridSpan="2">
                  <a:txBody>
                    <a:bodyPr/>
                    <a:lstStyle/>
                    <a:p>
                      <a:pPr marL="0" marR="0" algn="ctr">
                        <a:lnSpc>
                          <a:spcPct val="115000"/>
                        </a:lnSpc>
                        <a:spcBef>
                          <a:spcPts val="0"/>
                        </a:spcBef>
                        <a:spcAft>
                          <a:spcPts val="0"/>
                        </a:spcAft>
                      </a:pPr>
                      <a:r>
                        <a:rPr lang="en-029" sz="16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UWI Cave Hill - </a:t>
                      </a:r>
                      <a:r>
                        <a:rPr lang="en-029"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B Sc in Meteorology Program</a:t>
                      </a:r>
                      <a:r>
                        <a:rPr lang="en-029" sz="1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029"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029"/>
                    </a:p>
                  </a:txBody>
                  <a:tcPr/>
                </a:tc>
                <a:extLst>
                  <a:ext uri="{0D108BD9-81ED-4DB2-BD59-A6C34878D82A}">
                    <a16:rowId xmlns:a16="http://schemas.microsoft.com/office/drawing/2014/main" xmlns="" val="2716632619"/>
                  </a:ext>
                </a:extLst>
              </a:tr>
              <a:tr h="274753">
                <a:tc>
                  <a:txBody>
                    <a:bodyPr/>
                    <a:lstStyle/>
                    <a:p>
                      <a:pPr marL="0" marR="0" algn="ctr">
                        <a:lnSpc>
                          <a:spcPct val="115000"/>
                        </a:lnSpc>
                        <a:spcBef>
                          <a:spcPts val="0"/>
                        </a:spcBef>
                        <a:spcAft>
                          <a:spcPts val="0"/>
                        </a:spcAft>
                      </a:pPr>
                      <a:r>
                        <a:rPr lang="en-029" sz="1400" b="1" dirty="0">
                          <a:effectLst/>
                          <a:latin typeface="Arial" panose="020B0604020202020204" pitchFamily="34" charset="0"/>
                          <a:ea typeface="Calibri" panose="020F0502020204030204" pitchFamily="34" charset="0"/>
                          <a:cs typeface="Times New Roman" panose="02020603050405020304" pitchFamily="18" charset="0"/>
                        </a:rPr>
                        <a:t>Country</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b="1">
                          <a:effectLst/>
                          <a:latin typeface="Arial" panose="020B0604020202020204" pitchFamily="34" charset="0"/>
                          <a:ea typeface="Calibri" panose="020F0502020204030204" pitchFamily="34" charset="0"/>
                          <a:cs typeface="Times New Roman" panose="02020603050405020304" pitchFamily="18" charset="0"/>
                        </a:rPr>
                        <a:t>Number of Students</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0388686"/>
                  </a:ext>
                </a:extLst>
              </a:tr>
              <a:tr h="274753">
                <a:tc gridSpan="2">
                  <a:txBody>
                    <a:bodyPr/>
                    <a:lstStyle/>
                    <a:p>
                      <a:pPr marL="0" marR="0" algn="ctr">
                        <a:lnSpc>
                          <a:spcPct val="115000"/>
                        </a:lnSpc>
                        <a:spcBef>
                          <a:spcPts val="0"/>
                        </a:spcBef>
                        <a:spcAft>
                          <a:spcPts val="0"/>
                        </a:spcAft>
                      </a:pPr>
                      <a:r>
                        <a:rPr lang="en-029" sz="1600" b="1" dirty="0">
                          <a:effectLst/>
                          <a:latin typeface="Calibri" panose="020F0502020204030204" pitchFamily="34" charset="0"/>
                          <a:ea typeface="Calibri" panose="020F0502020204030204" pitchFamily="34" charset="0"/>
                          <a:cs typeface="Times New Roman" panose="02020603050405020304" pitchFamily="18" charset="0"/>
                        </a:rPr>
                        <a:t>January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9195722"/>
                  </a:ext>
                </a:extLst>
              </a:tr>
              <a:tr h="274753">
                <a:tc>
                  <a:txBody>
                    <a:bodyPr/>
                    <a:lstStyle/>
                    <a:p>
                      <a:pPr marL="0" marR="0" algn="just">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St. Kitts </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1</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8208911"/>
                  </a:ext>
                </a:extLst>
              </a:tr>
              <a:tr h="274753">
                <a:tc>
                  <a:txBody>
                    <a:bodyPr/>
                    <a:lstStyle/>
                    <a:p>
                      <a:pPr marL="0" marR="0" algn="just">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Trinidad and Tobago </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1</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6949947"/>
                  </a:ext>
                </a:extLst>
              </a:tr>
              <a:tr h="274753">
                <a:tc gridSpan="2">
                  <a:txBody>
                    <a:bodyPr/>
                    <a:lstStyle/>
                    <a:p>
                      <a:pPr marL="0" marR="0" algn="ctr">
                        <a:lnSpc>
                          <a:spcPct val="115000"/>
                        </a:lnSpc>
                        <a:spcBef>
                          <a:spcPts val="0"/>
                        </a:spcBef>
                        <a:spcAft>
                          <a:spcPts val="0"/>
                        </a:spcAft>
                      </a:pPr>
                      <a:r>
                        <a:rPr lang="en-029" sz="1400" b="1" dirty="0">
                          <a:effectLst/>
                          <a:latin typeface="Arial" panose="020B0604020202020204" pitchFamily="34" charset="0"/>
                          <a:ea typeface="Calibri" panose="020F0502020204030204" pitchFamily="34" charset="0"/>
                          <a:cs typeface="Times New Roman" panose="02020603050405020304" pitchFamily="18" charset="0"/>
                        </a:rPr>
                        <a:t>May 2021</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029"/>
                    </a:p>
                  </a:txBody>
                  <a:tcPr/>
                </a:tc>
                <a:extLst>
                  <a:ext uri="{0D108BD9-81ED-4DB2-BD59-A6C34878D82A}">
                    <a16:rowId xmlns:a16="http://schemas.microsoft.com/office/drawing/2014/main" xmlns="" val="879915508"/>
                  </a:ext>
                </a:extLst>
              </a:tr>
              <a:tr h="274753">
                <a:tc>
                  <a:txBody>
                    <a:bodyPr/>
                    <a:lstStyle/>
                    <a:p>
                      <a:pPr marL="0" marR="0" algn="just">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Barbados</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1</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2269944"/>
                  </a:ext>
                </a:extLst>
              </a:tr>
              <a:tr h="274753">
                <a:tc>
                  <a:txBody>
                    <a:bodyPr/>
                    <a:lstStyle/>
                    <a:p>
                      <a:pPr marL="0" marR="0" algn="just">
                        <a:lnSpc>
                          <a:spcPct val="115000"/>
                        </a:lnSpc>
                        <a:spcBef>
                          <a:spcPts val="0"/>
                        </a:spcBef>
                        <a:spcAft>
                          <a:spcPts val="0"/>
                        </a:spcAft>
                      </a:pPr>
                      <a:r>
                        <a:rPr lang="en-029" sz="1400">
                          <a:effectLst/>
                          <a:latin typeface="Arial" panose="020B0604020202020204" pitchFamily="34" charset="0"/>
                          <a:ea typeface="Calibri" panose="020F0502020204030204" pitchFamily="34" charset="0"/>
                          <a:cs typeface="Times New Roman" panose="02020603050405020304" pitchFamily="18" charset="0"/>
                        </a:rPr>
                        <a:t>Jamaica</a:t>
                      </a:r>
                      <a:endParaRPr lang="en-02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029" sz="1400" dirty="0">
                          <a:effectLst/>
                          <a:latin typeface="Arial" panose="020B0604020202020204" pitchFamily="34" charset="0"/>
                          <a:ea typeface="Calibri" panose="020F0502020204030204" pitchFamily="34" charset="0"/>
                          <a:cs typeface="Times New Roman" panose="02020603050405020304" pitchFamily="18" charset="0"/>
                        </a:rPr>
                        <a:t>1</a:t>
                      </a:r>
                      <a:endParaRPr lang="en-02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7764737"/>
                  </a:ext>
                </a:extLst>
              </a:tr>
            </a:tbl>
          </a:graphicData>
        </a:graphic>
      </p:graphicFrame>
      <p:sp>
        <p:nvSpPr>
          <p:cNvPr id="9" name="Rectangle 1">
            <a:extLst>
              <a:ext uri="{FF2B5EF4-FFF2-40B4-BE49-F238E27FC236}">
                <a16:creationId xmlns:a16="http://schemas.microsoft.com/office/drawing/2014/main" xmlns="" id="{E6BC7204-054F-4578-A5DC-7982ADAEB0A0}"/>
              </a:ext>
            </a:extLst>
          </p:cNvPr>
          <p:cNvSpPr>
            <a:spLocks noChangeArrowheads="1"/>
          </p:cNvSpPr>
          <p:nvPr/>
        </p:nvSpPr>
        <p:spPr bwMode="auto">
          <a:xfrm>
            <a:off x="6784181" y="4899026"/>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029"/>
          </a:p>
        </p:txBody>
      </p:sp>
    </p:spTree>
    <p:extLst>
      <p:ext uri="{BB962C8B-B14F-4D97-AF65-F5344CB8AC3E}">
        <p14:creationId xmlns:p14="http://schemas.microsoft.com/office/powerpoint/2010/main" xmlns="" val="355758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C6DBAD6-8CB8-42FF-B0D9-6CE619D423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BC67B137-15B0-4AF6-94A8-AC00BA8D7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5699F27B-22F2-45E1-BFB8-2B1FF14A9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C80E9DA8-2FB0-4FAE-BC3C-28E38487EB61}"/>
              </a:ext>
            </a:extLst>
          </p:cNvPr>
          <p:cNvSpPr>
            <a:spLocks noGrp="1"/>
          </p:cNvSpPr>
          <p:nvPr>
            <p:ph type="title"/>
          </p:nvPr>
        </p:nvSpPr>
        <p:spPr>
          <a:xfrm>
            <a:off x="643467" y="643466"/>
            <a:ext cx="3602736" cy="5269651"/>
          </a:xfrm>
        </p:spPr>
        <p:txBody>
          <a:bodyPr vert="horz" lIns="91440" tIns="45720" rIns="91440" bIns="45720" rtlCol="0" anchor="ctr">
            <a:normAutofit/>
          </a:bodyPr>
          <a:lstStyle/>
          <a:p>
            <a:pPr algn="ctr"/>
            <a:r>
              <a:rPr lang="en-US" sz="3200" b="1" dirty="0">
                <a:effectLst>
                  <a:outerShdw blurRad="38100" dist="38100" dir="2700000" algn="tl">
                    <a:srgbClr val="000000">
                      <a:alpha val="43137"/>
                    </a:srgbClr>
                  </a:outerShdw>
                </a:effectLst>
              </a:rPr>
              <a:t> 1.b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Current Academic Year 2021-2022</a:t>
            </a:r>
          </a:p>
        </p:txBody>
      </p:sp>
      <p:cxnSp>
        <p:nvCxnSpPr>
          <p:cNvPr id="18" name="Straight Connector 17">
            <a:extLst>
              <a:ext uri="{FF2B5EF4-FFF2-40B4-BE49-F238E27FC236}">
                <a16:creationId xmlns:a16="http://schemas.microsoft.com/office/drawing/2014/main" xmlns="" id="{633ABDA7-FF8C-4E26-8C7D-47E0AE54E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B2CF9F6-62E2-49B5-8EAF-0146FA770224}"/>
              </a:ext>
            </a:extLst>
          </p:cNvPr>
          <p:cNvSpPr>
            <a:spLocks noGrp="1"/>
          </p:cNvSpPr>
          <p:nvPr>
            <p:ph sz="half" idx="1"/>
          </p:nvPr>
        </p:nvSpPr>
        <p:spPr>
          <a:xfrm>
            <a:off x="5065182" y="643466"/>
            <a:ext cx="6589519" cy="5269650"/>
          </a:xfrm>
        </p:spPr>
        <p:txBody>
          <a:bodyPr vert="horz" lIns="91440" tIns="45720" rIns="91440" bIns="45720" rtlCol="0" anchor="ctr">
            <a:normAutofit/>
          </a:bodyPr>
          <a:lstStyle/>
          <a:p>
            <a:pPr marL="514350" marR="0" indent="-401638">
              <a:spcBef>
                <a:spcPts val="0"/>
              </a:spcBef>
              <a:spcAft>
                <a:spcPts val="600"/>
              </a:spcAft>
            </a:pPr>
            <a:r>
              <a:rPr lang="en-US" sz="1900" b="1" dirty="0">
                <a:solidFill>
                  <a:srgbClr val="0070C0"/>
                </a:solidFill>
                <a:effectLst/>
              </a:rPr>
              <a:t>Mid- Level Technicians Course No.47/21</a:t>
            </a:r>
          </a:p>
          <a:p>
            <a:pPr marL="514350" marR="0" indent="-401638">
              <a:spcBef>
                <a:spcPts val="0"/>
              </a:spcBef>
              <a:spcAft>
                <a:spcPts val="600"/>
              </a:spcAft>
            </a:pPr>
            <a:r>
              <a:rPr lang="en-US" sz="1900" dirty="0">
                <a:effectLst/>
              </a:rPr>
              <a:t>March 2021 – November 2021</a:t>
            </a:r>
          </a:p>
          <a:p>
            <a:pPr marL="514350" marR="0" indent="-401638">
              <a:spcBef>
                <a:spcPts val="0"/>
              </a:spcBef>
              <a:spcAft>
                <a:spcPts val="600"/>
              </a:spcAft>
            </a:pPr>
            <a:r>
              <a:rPr lang="en-US" sz="1900" dirty="0">
                <a:effectLst/>
              </a:rPr>
              <a:t>5 students: 2 Barbados, 1 St. Kitts, 2 Saint Lucia</a:t>
            </a:r>
          </a:p>
          <a:p>
            <a:pPr marL="514350" marR="0" indent="-401638">
              <a:spcBef>
                <a:spcPts val="0"/>
              </a:spcBef>
              <a:spcAft>
                <a:spcPts val="600"/>
              </a:spcAft>
            </a:pPr>
            <a:endParaRPr lang="en-US" sz="1900" dirty="0">
              <a:effectLst/>
            </a:endParaRPr>
          </a:p>
          <a:p>
            <a:pPr marL="514350" marR="0" indent="-401638">
              <a:spcBef>
                <a:spcPts val="0"/>
              </a:spcBef>
              <a:spcAft>
                <a:spcPts val="600"/>
              </a:spcAft>
            </a:pPr>
            <a:r>
              <a:rPr lang="en-US" sz="1900" b="1" dirty="0">
                <a:solidFill>
                  <a:srgbClr val="7030A0"/>
                </a:solidFill>
                <a:effectLst/>
              </a:rPr>
              <a:t>Senior Level Meteorological Technicians’ Course (SLMT) Bridging Course 01/21</a:t>
            </a:r>
            <a:endParaRPr lang="en-US" sz="1900" b="1" dirty="0">
              <a:solidFill>
                <a:srgbClr val="7030A0"/>
              </a:solidFill>
            </a:endParaRPr>
          </a:p>
          <a:p>
            <a:pPr marL="514350" marR="0" indent="-401638">
              <a:spcBef>
                <a:spcPts val="0"/>
              </a:spcBef>
              <a:spcAft>
                <a:spcPts val="600"/>
              </a:spcAft>
            </a:pPr>
            <a:r>
              <a:rPr lang="en-US" sz="1900" dirty="0">
                <a:effectLst/>
              </a:rPr>
              <a:t>September 2021- December 2021</a:t>
            </a:r>
          </a:p>
          <a:p>
            <a:pPr marL="514350" marR="0" indent="-401638">
              <a:spcBef>
                <a:spcPts val="0"/>
              </a:spcBef>
              <a:spcAft>
                <a:spcPts val="600"/>
              </a:spcAft>
            </a:pPr>
            <a:r>
              <a:rPr lang="en-US" sz="1900" dirty="0">
                <a:effectLst/>
              </a:rPr>
              <a:t>9 students: 2 - Barbados, 1 - Belize, 1 - Dominica, 2 - Jamaica, 1- Sint Maarten, 1 - Saint Lucia, 1 - Trinidad and Tobago.</a:t>
            </a:r>
          </a:p>
          <a:p>
            <a:pPr marL="514350" marR="0" indent="-401638">
              <a:spcBef>
                <a:spcPts val="0"/>
              </a:spcBef>
              <a:spcAft>
                <a:spcPts val="600"/>
              </a:spcAft>
            </a:pPr>
            <a:endParaRPr lang="en-US" sz="1900" dirty="0">
              <a:effectLst/>
            </a:endParaRPr>
          </a:p>
          <a:p>
            <a:pPr marL="514350" marR="0" indent="-401638">
              <a:spcBef>
                <a:spcPts val="0"/>
              </a:spcBef>
              <a:spcAft>
                <a:spcPts val="600"/>
              </a:spcAft>
            </a:pPr>
            <a:r>
              <a:rPr lang="en-US" sz="1900" b="1" dirty="0">
                <a:solidFill>
                  <a:schemeClr val="accent1">
                    <a:lumMod val="50000"/>
                  </a:schemeClr>
                </a:solidFill>
                <a:effectLst/>
              </a:rPr>
              <a:t>Aeronautical Continuing Professional Development Course 8/21 </a:t>
            </a:r>
            <a:endParaRPr lang="en-US" sz="1900" b="1" dirty="0">
              <a:solidFill>
                <a:schemeClr val="accent1">
                  <a:lumMod val="50000"/>
                </a:schemeClr>
              </a:solidFill>
            </a:endParaRPr>
          </a:p>
          <a:p>
            <a:pPr marL="514350" marR="0" indent="-401638">
              <a:spcBef>
                <a:spcPts val="0"/>
              </a:spcBef>
              <a:spcAft>
                <a:spcPts val="600"/>
              </a:spcAft>
            </a:pPr>
            <a:r>
              <a:rPr lang="en-US" sz="1900" dirty="0">
                <a:effectLst/>
              </a:rPr>
              <a:t>September 2021 to March 2022</a:t>
            </a:r>
          </a:p>
          <a:p>
            <a:pPr marL="514350" marR="0" indent="-401638">
              <a:spcBef>
                <a:spcPts val="0"/>
              </a:spcBef>
              <a:spcAft>
                <a:spcPts val="600"/>
              </a:spcAft>
            </a:pPr>
            <a:r>
              <a:rPr lang="en-US" sz="1900" dirty="0">
                <a:effectLst/>
              </a:rPr>
              <a:t>6 Students – 1 Barbados, 1 Cayman Islands, 2 Grenada,  </a:t>
            </a:r>
          </a:p>
          <a:p>
            <a:pPr marL="514350" marR="0" indent="-401638">
              <a:spcBef>
                <a:spcPts val="0"/>
              </a:spcBef>
              <a:spcAft>
                <a:spcPts val="600"/>
              </a:spcAft>
              <a:buNone/>
              <a:tabLst>
                <a:tab pos="457200" algn="l"/>
              </a:tabLst>
            </a:pPr>
            <a:r>
              <a:rPr lang="en-US" sz="1900" dirty="0"/>
              <a:t>                                       2 </a:t>
            </a:r>
            <a:r>
              <a:rPr lang="en-US" sz="1900" dirty="0">
                <a:effectLst/>
              </a:rPr>
              <a:t>Trinidad and Tobago</a:t>
            </a:r>
          </a:p>
          <a:p>
            <a:pPr marL="0" marR="0">
              <a:spcBef>
                <a:spcPts val="0"/>
              </a:spcBef>
              <a:spcAft>
                <a:spcPts val="600"/>
              </a:spcAft>
            </a:pPr>
            <a:endParaRPr lang="en-US" sz="1900" dirty="0">
              <a:effectLst/>
            </a:endParaRPr>
          </a:p>
        </p:txBody>
      </p:sp>
      <p:sp>
        <p:nvSpPr>
          <p:cNvPr id="6" name="Slide Number Placeholder 5">
            <a:extLst>
              <a:ext uri="{FF2B5EF4-FFF2-40B4-BE49-F238E27FC236}">
                <a16:creationId xmlns:a16="http://schemas.microsoft.com/office/drawing/2014/main" xmlns="" id="{9BE99254-D169-4574-A388-974BED0CFAC6}"/>
              </a:ext>
            </a:extLst>
          </p:cNvPr>
          <p:cNvSpPr>
            <a:spLocks noGrp="1"/>
          </p:cNvSpPr>
          <p:nvPr>
            <p:ph type="sldNum" sz="quarter" idx="12"/>
          </p:nvPr>
        </p:nvSpPr>
        <p:spPr>
          <a:xfrm>
            <a:off x="10160758" y="6223828"/>
            <a:ext cx="874989" cy="365125"/>
          </a:xfrm>
        </p:spPr>
        <p:txBody>
          <a:bodyPr vert="horz" lIns="91440" tIns="45720" rIns="91440" bIns="45720" rtlCol="0" anchor="ctr">
            <a:normAutofit/>
          </a:bodyPr>
          <a:lstStyle/>
          <a:p>
            <a:pPr>
              <a:spcAft>
                <a:spcPts val="600"/>
              </a:spcAft>
            </a:pPr>
            <a:fld id="{B43B25CA-4569-4633-9903-57EBA67FA385}" type="slidenum">
              <a:rPr lang="en-US" smtClean="0"/>
              <a:pPr>
                <a:spcAft>
                  <a:spcPts val="600"/>
                </a:spcAft>
              </a:pPr>
              <a:t>4</a:t>
            </a:fld>
            <a:endParaRPr lang="en-US"/>
          </a:p>
        </p:txBody>
      </p:sp>
      <p:pic>
        <p:nvPicPr>
          <p:cNvPr id="7" name="Picture 7" descr="cimh-logo-colour">
            <a:extLst>
              <a:ext uri="{FF2B5EF4-FFF2-40B4-BE49-F238E27FC236}">
                <a16:creationId xmlns:a16="http://schemas.microsoft.com/office/drawing/2014/main" xmlns="" id="{712E6DC2-7D1E-46C6-878D-87F565F716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247" y="407245"/>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237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9E7461E-D3EF-467C-90B0-A07159CA6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33AA7510-2A11-40C3-AC41-86D7269B3DB7}"/>
              </a:ext>
            </a:extLst>
          </p:cNvPr>
          <p:cNvSpPr>
            <a:spLocks noGrp="1"/>
          </p:cNvSpPr>
          <p:nvPr>
            <p:ph type="title"/>
          </p:nvPr>
        </p:nvSpPr>
        <p:spPr>
          <a:xfrm>
            <a:off x="7558564" y="609600"/>
            <a:ext cx="3912583" cy="1356360"/>
          </a:xfrm>
        </p:spPr>
        <p:txBody>
          <a:bodyPr vert="horz" lIns="91440" tIns="45720" rIns="91440" bIns="45720" rtlCol="0" anchor="ctr">
            <a:normAutofit fontScale="90000"/>
          </a:bodyPr>
          <a:lstStyle/>
          <a:p>
            <a:pPr algn="ctr"/>
            <a:r>
              <a:rPr lang="en-029" sz="3200" b="1" dirty="0">
                <a:solidFill>
                  <a:srgbClr val="0070C0"/>
                </a:solidFill>
                <a:effectLst/>
                <a:latin typeface="Times New Roman" panose="02020603050405020304" pitchFamily="18" charset="0"/>
                <a:ea typeface="Times New Roman" panose="02020603050405020304" pitchFamily="18" charset="0"/>
              </a:rPr>
              <a:t>1- c</a:t>
            </a:r>
            <a:br>
              <a:rPr lang="en-029" sz="3200" b="1" dirty="0">
                <a:solidFill>
                  <a:srgbClr val="0070C0"/>
                </a:solidFill>
                <a:effectLst/>
                <a:latin typeface="Times New Roman" panose="02020603050405020304" pitchFamily="18" charset="0"/>
                <a:ea typeface="Times New Roman" panose="02020603050405020304" pitchFamily="18" charset="0"/>
              </a:rPr>
            </a:br>
            <a:r>
              <a:rPr lang="en-029" sz="3200" b="1" dirty="0">
                <a:solidFill>
                  <a:srgbClr val="0070C0"/>
                </a:solidFill>
                <a:effectLst/>
                <a:latin typeface="Times New Roman" panose="02020603050405020304" pitchFamily="18" charset="0"/>
                <a:ea typeface="Times New Roman" panose="02020603050405020304" pitchFamily="18" charset="0"/>
              </a:rPr>
              <a:t>UWI BSc. Degree Program: 2021-2022</a:t>
            </a:r>
            <a:br>
              <a:rPr lang="en-029" sz="3200" b="1" dirty="0">
                <a:solidFill>
                  <a:srgbClr val="0070C0"/>
                </a:solidFill>
                <a:effectLst/>
                <a:latin typeface="Times New Roman" panose="02020603050405020304" pitchFamily="18" charset="0"/>
                <a:ea typeface="Times New Roman" panose="02020603050405020304" pitchFamily="18" charset="0"/>
              </a:rPr>
            </a:br>
            <a:r>
              <a:rPr lang="en-029" sz="3200" b="1" dirty="0">
                <a:solidFill>
                  <a:srgbClr val="0070C0"/>
                </a:solidFill>
                <a:effectLst/>
                <a:latin typeface="Times New Roman" panose="02020603050405020304" pitchFamily="18" charset="0"/>
                <a:ea typeface="Times New Roman" panose="02020603050405020304" pitchFamily="18" charset="0"/>
              </a:rPr>
              <a:t>Meteorology Program</a:t>
            </a:r>
            <a:endParaRPr lang="en-US" sz="3200" dirty="0"/>
          </a:p>
        </p:txBody>
      </p:sp>
      <p:sp>
        <p:nvSpPr>
          <p:cNvPr id="3" name="Content Placeholder 2">
            <a:extLst>
              <a:ext uri="{FF2B5EF4-FFF2-40B4-BE49-F238E27FC236}">
                <a16:creationId xmlns:a16="http://schemas.microsoft.com/office/drawing/2014/main" xmlns="" id="{2381FE07-5260-4DBD-9B05-57BD37C0A04B}"/>
              </a:ext>
            </a:extLst>
          </p:cNvPr>
          <p:cNvSpPr>
            <a:spLocks noGrp="1"/>
          </p:cNvSpPr>
          <p:nvPr>
            <p:ph sz="half" idx="1"/>
          </p:nvPr>
        </p:nvSpPr>
        <p:spPr>
          <a:xfrm>
            <a:off x="6713951" y="2057400"/>
            <a:ext cx="5241829" cy="4038600"/>
          </a:xfrm>
        </p:spPr>
        <p:txBody>
          <a:bodyPr vert="horz" lIns="91440" tIns="45720" rIns="91440" bIns="45720" rtlCol="0">
            <a:normAutofit lnSpcReduction="10000"/>
          </a:bodyPr>
          <a:lstStyle/>
          <a:p>
            <a:pPr marL="0" marR="0">
              <a:spcBef>
                <a:spcPts val="0"/>
              </a:spcBef>
              <a:spcAft>
                <a:spcPts val="0"/>
              </a:spcAft>
            </a:pP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029" sz="1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METE1110 Introduction to Oceans &amp; Climate: </a:t>
            </a:r>
            <a:r>
              <a:rPr lang="en-029" sz="1400" b="1" dirty="0">
                <a:effectLst/>
                <a:latin typeface="Times New Roman" panose="02020603050405020304" pitchFamily="18" charset="0"/>
                <a:ea typeface="Times New Roman" panose="02020603050405020304" pitchFamily="18" charset="0"/>
              </a:rPr>
              <a:t>39 students     _ </a:t>
            </a: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METE1125 Meteorological Observations, Instruments, and Basic  </a:t>
            </a:r>
          </a:p>
          <a:p>
            <a:pPr marL="0" marR="0" indent="0">
              <a:spcBef>
                <a:spcPts val="0"/>
              </a:spcBef>
              <a:spcAft>
                <a:spcPts val="0"/>
              </a:spcAft>
              <a:buNone/>
            </a:pPr>
            <a:r>
              <a:rPr lang="en-029" sz="1400" dirty="0">
                <a:latin typeface="Times New Roman" panose="02020603050405020304" pitchFamily="18" charset="0"/>
                <a:ea typeface="Times New Roman" panose="02020603050405020304" pitchFamily="18" charset="0"/>
              </a:rPr>
              <a:t>                                                                        </a:t>
            </a:r>
            <a:r>
              <a:rPr lang="en-029" sz="1400" dirty="0">
                <a:effectLst/>
                <a:latin typeface="Times New Roman" panose="02020603050405020304" pitchFamily="18" charset="0"/>
                <a:ea typeface="Times New Roman" panose="02020603050405020304" pitchFamily="18" charset="0"/>
              </a:rPr>
              <a:t>Analysis: </a:t>
            </a:r>
            <a:r>
              <a:rPr lang="en-029" sz="1400" b="1" dirty="0">
                <a:effectLst/>
                <a:latin typeface="Times New Roman" panose="02020603050405020304" pitchFamily="18" charset="0"/>
                <a:ea typeface="Times New Roman" panose="02020603050405020304" pitchFamily="18" charset="0"/>
              </a:rPr>
              <a:t>7 students   </a:t>
            </a: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METE1130 Introduction to Physical Meteorology:</a:t>
            </a:r>
            <a:r>
              <a:rPr lang="en-029" sz="1400" b="1" dirty="0">
                <a:effectLst/>
                <a:latin typeface="Times New Roman" panose="02020603050405020304" pitchFamily="18" charset="0"/>
                <a:ea typeface="Times New Roman" panose="02020603050405020304" pitchFamily="18" charset="0"/>
              </a:rPr>
              <a:t> 7 students </a:t>
            </a:r>
          </a:p>
          <a:p>
            <a:pPr marL="0" marR="0">
              <a:spcBef>
                <a:spcPts val="0"/>
              </a:spcBef>
              <a:spcAft>
                <a:spcPts val="0"/>
              </a:spcAft>
            </a:pP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METE2110 Atmospheric Thermodynamics: </a:t>
            </a:r>
            <a:r>
              <a:rPr lang="en-029" sz="1400" b="1" dirty="0">
                <a:effectLst/>
                <a:latin typeface="Times New Roman" panose="02020603050405020304" pitchFamily="18" charset="0"/>
                <a:ea typeface="Times New Roman" panose="02020603050405020304" pitchFamily="18" charset="0"/>
              </a:rPr>
              <a:t>13 students   </a:t>
            </a: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METE2125 Dynamic Meteorology: 1</a:t>
            </a:r>
            <a:r>
              <a:rPr lang="en-029" sz="1400" b="1" dirty="0">
                <a:effectLst/>
                <a:latin typeface="Times New Roman" panose="02020603050405020304" pitchFamily="18" charset="0"/>
                <a:ea typeface="Times New Roman" panose="02020603050405020304" pitchFamily="18" charset="0"/>
              </a:rPr>
              <a:t>5 students </a:t>
            </a: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METE2305 Fundamentals of Hydrometeorology: </a:t>
            </a:r>
            <a:r>
              <a:rPr lang="en-029" sz="1400" b="1" dirty="0">
                <a:effectLst/>
                <a:latin typeface="Times New Roman" panose="02020603050405020304" pitchFamily="18" charset="0"/>
                <a:ea typeface="Times New Roman" panose="02020603050405020304" pitchFamily="18" charset="0"/>
              </a:rPr>
              <a:t>11 students</a:t>
            </a:r>
          </a:p>
          <a:p>
            <a:pPr marL="0" marR="0">
              <a:spcBef>
                <a:spcPts val="0"/>
              </a:spcBef>
              <a:spcAft>
                <a:spcPts val="0"/>
              </a:spcAft>
            </a:pPr>
            <a:endParaRPr lang="en-029" sz="14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METE3110 Advanced Dynamic meteorology:</a:t>
            </a:r>
            <a:r>
              <a:rPr lang="en-029" sz="1400" b="1" dirty="0">
                <a:effectLst/>
                <a:latin typeface="Times New Roman" panose="02020603050405020304" pitchFamily="18" charset="0"/>
                <a:ea typeface="Times New Roman" panose="02020603050405020304" pitchFamily="18" charset="0"/>
              </a:rPr>
              <a:t>  7 students    </a:t>
            </a: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METE3210 Advanced Synoptic Meteorology: </a:t>
            </a:r>
            <a:r>
              <a:rPr lang="en-029" sz="1400" b="1" dirty="0">
                <a:effectLst/>
                <a:latin typeface="Times New Roman" panose="02020603050405020304" pitchFamily="18" charset="0"/>
                <a:ea typeface="Times New Roman" panose="02020603050405020304" pitchFamily="18" charset="0"/>
              </a:rPr>
              <a:t>5 students    </a:t>
            </a: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METE3215 Synoptic Meteorology Lab II: </a:t>
            </a:r>
            <a:r>
              <a:rPr lang="en-029" sz="1400" b="1" dirty="0">
                <a:effectLst/>
                <a:latin typeface="Times New Roman" panose="02020603050405020304" pitchFamily="18" charset="0"/>
                <a:ea typeface="Times New Roman" panose="02020603050405020304" pitchFamily="18" charset="0"/>
              </a:rPr>
              <a:t>1 student    </a:t>
            </a:r>
            <a:endParaRPr lang="en-029"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029" sz="1400" dirty="0">
                <a:effectLst/>
                <a:latin typeface="Times New Roman" panose="02020603050405020304" pitchFamily="18" charset="0"/>
                <a:ea typeface="Times New Roman" panose="02020603050405020304" pitchFamily="18" charset="0"/>
              </a:rPr>
              <a:t>METE3410 Radar Meteorology: </a:t>
            </a:r>
            <a:r>
              <a:rPr lang="en-029" sz="1400" b="1" dirty="0">
                <a:effectLst/>
                <a:latin typeface="Times New Roman" panose="02020603050405020304" pitchFamily="18" charset="0"/>
                <a:ea typeface="Times New Roman" panose="02020603050405020304" pitchFamily="18" charset="0"/>
              </a:rPr>
              <a:t>1 student </a:t>
            </a:r>
          </a:p>
          <a:p>
            <a:pPr marL="0" marR="0">
              <a:spcBef>
                <a:spcPts val="0"/>
              </a:spcBef>
              <a:spcAft>
                <a:spcPts val="0"/>
              </a:spcAft>
            </a:pPr>
            <a:endParaRPr lang="en-029" sz="1400" b="1" dirty="0">
              <a:solidFill>
                <a:srgbClr val="C00000"/>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029" sz="1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029" sz="1400" b="1" dirty="0">
                <a:solidFill>
                  <a:srgbClr val="C00000"/>
                </a:solidFill>
                <a:latin typeface="Times New Roman" panose="02020603050405020304" pitchFamily="18" charset="0"/>
                <a:ea typeface="Times New Roman" panose="02020603050405020304" pitchFamily="18" charset="0"/>
              </a:rPr>
              <a:t>NOTE – </a:t>
            </a:r>
          </a:p>
          <a:p>
            <a:pPr marL="0" marR="0">
              <a:spcBef>
                <a:spcPts val="0"/>
              </a:spcBef>
              <a:spcAft>
                <a:spcPts val="0"/>
              </a:spcAft>
            </a:pPr>
            <a:r>
              <a:rPr lang="en-029" sz="1400" b="1" dirty="0">
                <a:solidFill>
                  <a:srgbClr val="C00000"/>
                </a:solidFill>
                <a:latin typeface="Times New Roman" panose="02020603050405020304" pitchFamily="18" charset="0"/>
                <a:ea typeface="Times New Roman" panose="02020603050405020304" pitchFamily="18" charset="0"/>
              </a:rPr>
              <a:t>Four Leve 2 students are repeating – 3 for the second time</a:t>
            </a:r>
          </a:p>
          <a:p>
            <a:pPr marL="0" marR="0">
              <a:spcBef>
                <a:spcPts val="0"/>
              </a:spcBef>
              <a:spcAft>
                <a:spcPts val="0"/>
              </a:spcAft>
            </a:pPr>
            <a:r>
              <a:rPr lang="en-029" sz="1400" b="1" dirty="0">
                <a:solidFill>
                  <a:srgbClr val="C00000"/>
                </a:solidFill>
                <a:latin typeface="Times New Roman" panose="02020603050405020304" pitchFamily="18" charset="0"/>
                <a:ea typeface="Times New Roman" panose="02020603050405020304" pitchFamily="18" charset="0"/>
              </a:rPr>
              <a:t>ALL but ONE of the students at Level 3 are repeating</a:t>
            </a:r>
            <a:endParaRPr lang="en-US" sz="1600" b="1" dirty="0">
              <a:solidFill>
                <a:srgbClr val="C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000" b="1" dirty="0">
              <a:solidFill>
                <a:srgbClr val="C00000"/>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029" sz="1400" dirty="0">
              <a:effectLst/>
              <a:latin typeface="Times New Roman" panose="02020603050405020304" pitchFamily="18" charset="0"/>
              <a:ea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xmlns="" id="{77EA759C-6D7D-43F0-A1BF-59F793B3E372}"/>
              </a:ext>
            </a:extLst>
          </p:cNvPr>
          <p:cNvGraphicFramePr>
            <a:graphicFrameLocks noGrp="1"/>
          </p:cNvGraphicFramePr>
          <p:nvPr>
            <p:ph sz="half" idx="2"/>
            <p:extLst>
              <p:ext uri="{D42A27DB-BD31-4B8C-83A1-F6EECF244321}">
                <p14:modId xmlns:p14="http://schemas.microsoft.com/office/powerpoint/2010/main" xmlns="" val="1956676052"/>
              </p:ext>
            </p:extLst>
          </p:nvPr>
        </p:nvGraphicFramePr>
        <p:xfrm>
          <a:off x="1214488" y="857675"/>
          <a:ext cx="5360730" cy="5140688"/>
        </p:xfrm>
        <a:graphic>
          <a:graphicData uri="http://schemas.openxmlformats.org/drawingml/2006/table">
            <a:tbl>
              <a:tblPr firstRow="1" firstCol="1" bandRow="1"/>
              <a:tblGrid>
                <a:gridCol w="2996797">
                  <a:extLst>
                    <a:ext uri="{9D8B030D-6E8A-4147-A177-3AD203B41FA5}">
                      <a16:colId xmlns:a16="http://schemas.microsoft.com/office/drawing/2014/main" xmlns="" val="187355071"/>
                    </a:ext>
                  </a:extLst>
                </a:gridCol>
                <a:gridCol w="1331891">
                  <a:extLst>
                    <a:ext uri="{9D8B030D-6E8A-4147-A177-3AD203B41FA5}">
                      <a16:colId xmlns:a16="http://schemas.microsoft.com/office/drawing/2014/main" xmlns="" val="4052347681"/>
                    </a:ext>
                  </a:extLst>
                </a:gridCol>
                <a:gridCol w="1032042">
                  <a:extLst>
                    <a:ext uri="{9D8B030D-6E8A-4147-A177-3AD203B41FA5}">
                      <a16:colId xmlns:a16="http://schemas.microsoft.com/office/drawing/2014/main" xmlns="" val="2246275793"/>
                    </a:ext>
                  </a:extLst>
                </a:gridCol>
              </a:tblGrid>
              <a:tr h="244579">
                <a:tc>
                  <a:txBody>
                    <a:bodyPr/>
                    <a:lstStyle/>
                    <a:p>
                      <a:pPr marL="0" marR="0" algn="ctr">
                        <a:spcBef>
                          <a:spcPts val="0"/>
                        </a:spcBef>
                        <a:spcAft>
                          <a:spcPts val="0"/>
                        </a:spcAft>
                      </a:pPr>
                      <a:r>
                        <a:rPr lang="en-029" sz="1300" b="1" i="1">
                          <a:solidFill>
                            <a:srgbClr val="000000"/>
                          </a:solidFill>
                          <a:effectLst/>
                          <a:latin typeface="Times New Roman" panose="02020603050405020304" pitchFamily="18" charset="0"/>
                          <a:ea typeface="Times New Roman" panose="02020603050405020304" pitchFamily="18" charset="0"/>
                        </a:rPr>
                        <a:t>New</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029" sz="1300">
                          <a:solidFill>
                            <a:srgbClr val="000000"/>
                          </a:solidFill>
                          <a:effectLst/>
                          <a:latin typeface="Calibri" panose="020F0502020204030204" pitchFamily="34" charset="0"/>
                          <a:ea typeface="Times New Roman" panose="02020603050405020304" pitchFamily="18" charset="0"/>
                        </a:rPr>
                        <a:t> </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029" sz="1300">
                          <a:solidFill>
                            <a:srgbClr val="000000"/>
                          </a:solidFill>
                          <a:effectLst/>
                          <a:latin typeface="Calibri" panose="020F0502020204030204" pitchFamily="34" charset="0"/>
                          <a:ea typeface="Times New Roman" panose="02020603050405020304" pitchFamily="18" charset="0"/>
                        </a:rPr>
                        <a:t> </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9288412"/>
                  </a:ext>
                </a:extLst>
              </a:tr>
              <a:tr h="244579">
                <a:tc>
                  <a:txBody>
                    <a:bodyPr/>
                    <a:lstStyle/>
                    <a:p>
                      <a:pPr marL="0" marR="0" algn="ctr">
                        <a:spcBef>
                          <a:spcPts val="0"/>
                        </a:spcBef>
                        <a:spcAft>
                          <a:spcPts val="0"/>
                        </a:spcAft>
                      </a:pPr>
                      <a:r>
                        <a:rPr lang="en-029" sz="1300" b="1">
                          <a:solidFill>
                            <a:srgbClr val="000000"/>
                          </a:solidFill>
                          <a:effectLst/>
                          <a:latin typeface="Times New Roman" panose="02020603050405020304" pitchFamily="18" charset="0"/>
                          <a:ea typeface="Times New Roman" panose="02020603050405020304" pitchFamily="18" charset="0"/>
                        </a:rPr>
                        <a:t>Country</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Times New Roman" panose="02020603050405020304" pitchFamily="18" charset="0"/>
                          <a:ea typeface="Times New Roman" panose="02020603050405020304" pitchFamily="18" charset="0"/>
                        </a:rPr>
                        <a:t>Non-Met Office</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Times New Roman" panose="02020603050405020304" pitchFamily="18" charset="0"/>
                          <a:ea typeface="Times New Roman" panose="02020603050405020304" pitchFamily="18" charset="0"/>
                        </a:rPr>
                        <a:t>Met Office</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9629680"/>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Barbados</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13</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7673280"/>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Belize</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4267455"/>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St. Vincent and the Grenadines</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4</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5692404"/>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Trinidad and Tobago</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2</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9029064"/>
                  </a:ext>
                </a:extLst>
              </a:tr>
              <a:tr h="244579">
                <a:tc>
                  <a:txBody>
                    <a:bodyPr/>
                    <a:lstStyle/>
                    <a:p>
                      <a:pPr marL="0" marR="0" algn="ctr">
                        <a:spcBef>
                          <a:spcPts val="0"/>
                        </a:spcBef>
                        <a:spcAft>
                          <a:spcPts val="0"/>
                        </a:spcAft>
                      </a:pPr>
                      <a:r>
                        <a:rPr lang="en-029" sz="1300" b="1" dirty="0">
                          <a:solidFill>
                            <a:srgbClr val="000000"/>
                          </a:solidFill>
                          <a:effectLst/>
                          <a:latin typeface="Calibri" panose="020F0502020204030204" pitchFamily="34" charset="0"/>
                          <a:ea typeface="Times New Roman" panose="02020603050405020304" pitchFamily="18" charset="0"/>
                        </a:rPr>
                        <a:t>Total New</a:t>
                      </a:r>
                      <a:endParaRPr lang="en-029" sz="1200" dirty="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200" b="1">
                          <a:solidFill>
                            <a:srgbClr val="000000"/>
                          </a:solidFill>
                          <a:effectLst/>
                          <a:latin typeface="Calibri" panose="020F0502020204030204" pitchFamily="34" charset="0"/>
                          <a:ea typeface="Times New Roman" panose="02020603050405020304" pitchFamily="18" charset="0"/>
                        </a:rPr>
                        <a:t>20</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4439042"/>
                  </a:ext>
                </a:extLst>
              </a:tr>
              <a:tr h="249108">
                <a:tc>
                  <a:txBody>
                    <a:bodyPr/>
                    <a:lstStyle/>
                    <a:p>
                      <a:endParaRPr lang="en-029" sz="1200" dirty="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2343731"/>
                  </a:ext>
                </a:extLst>
              </a:tr>
              <a:tr h="244579">
                <a:tc>
                  <a:txBody>
                    <a:bodyPr/>
                    <a:lstStyle/>
                    <a:p>
                      <a:pPr marL="0" marR="0" algn="ctr">
                        <a:spcBef>
                          <a:spcPts val="0"/>
                        </a:spcBef>
                        <a:spcAft>
                          <a:spcPts val="0"/>
                        </a:spcAft>
                      </a:pPr>
                      <a:r>
                        <a:rPr lang="en-029" sz="1300" b="1" i="1">
                          <a:solidFill>
                            <a:srgbClr val="000000"/>
                          </a:solidFill>
                          <a:effectLst/>
                          <a:latin typeface="Calibri" panose="020F0502020204030204" pitchFamily="34" charset="0"/>
                          <a:ea typeface="Times New Roman" panose="02020603050405020304" pitchFamily="18" charset="0"/>
                        </a:rPr>
                        <a:t>Continuing</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3283331"/>
                  </a:ext>
                </a:extLst>
              </a:tr>
              <a:tr h="244579">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Country</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Non-Met Office</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Met Office</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783322"/>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Antigua and Barbuda</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a:solidFill>
                            <a:srgbClr val="000000"/>
                          </a:solidFill>
                          <a:effectLst/>
                          <a:latin typeface="Calibri" panose="020F0502020204030204" pitchFamily="34" charset="0"/>
                          <a:ea typeface="Times New Roman" panose="02020603050405020304" pitchFamily="18" charset="0"/>
                        </a:rPr>
                        <a:t>1</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0302246"/>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The Bahamas</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a:solidFill>
                            <a:srgbClr val="000000"/>
                          </a:solidFill>
                          <a:effectLst/>
                          <a:latin typeface="Calibri" panose="020F0502020204030204" pitchFamily="34" charset="0"/>
                          <a:ea typeface="Times New Roman" panose="02020603050405020304" pitchFamily="18" charset="0"/>
                        </a:rPr>
                        <a:t>2</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8473096"/>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Barbados</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30</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113738"/>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Dominica</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0801239"/>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Grenada</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0641135"/>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Jamaica</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4</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171379"/>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Saint Lucia</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i="1" dirty="0">
                          <a:solidFill>
                            <a:schemeClr val="accent2">
                              <a:lumMod val="75000"/>
                            </a:schemeClr>
                          </a:solidFill>
                          <a:effectLst/>
                          <a:latin typeface="Calibri" panose="020F0502020204030204" pitchFamily="34" charset="0"/>
                          <a:ea typeface="Times New Roman" panose="02020603050405020304" pitchFamily="18" charset="0"/>
                        </a:rPr>
                        <a:t>1</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9031922"/>
                  </a:ext>
                </a:extLst>
              </a:tr>
              <a:tr h="244579">
                <a:tc>
                  <a:txBody>
                    <a:bodyPr/>
                    <a:lstStyle/>
                    <a:p>
                      <a:pPr marL="0" marR="0" algn="ctr">
                        <a:spcBef>
                          <a:spcPts val="0"/>
                        </a:spcBef>
                        <a:spcAft>
                          <a:spcPts val="0"/>
                        </a:spcAft>
                      </a:pPr>
                      <a:r>
                        <a:rPr lang="en-029" sz="1300" i="1" dirty="0">
                          <a:solidFill>
                            <a:srgbClr val="7030A0"/>
                          </a:solidFill>
                          <a:effectLst/>
                          <a:latin typeface="Calibri" panose="020F0502020204030204" pitchFamily="34" charset="0"/>
                          <a:ea typeface="Times New Roman" panose="02020603050405020304" pitchFamily="18" charset="0"/>
                        </a:rPr>
                        <a:t>Trinidad and Tobago</a:t>
                      </a:r>
                      <a:endParaRPr lang="en-029" sz="1200" dirty="0">
                        <a:solidFill>
                          <a:srgbClr val="7030A0"/>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dirty="0">
                          <a:solidFill>
                            <a:schemeClr val="accent2">
                              <a:lumMod val="75000"/>
                            </a:schemeClr>
                          </a:solidFill>
                          <a:effectLst/>
                          <a:latin typeface="Calibri" panose="020F0502020204030204" pitchFamily="34" charset="0"/>
                          <a:ea typeface="Times New Roman" panose="02020603050405020304" pitchFamily="18" charset="0"/>
                        </a:rPr>
                        <a:t>3</a:t>
                      </a:r>
                      <a:endParaRPr lang="en-029" sz="12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0882513"/>
                  </a:ext>
                </a:extLst>
              </a:tr>
              <a:tr h="244579">
                <a:tc>
                  <a:txBody>
                    <a:bodyPr/>
                    <a:lstStyle/>
                    <a:p>
                      <a:pPr marL="0" marR="0" algn="ctr">
                        <a:spcBef>
                          <a:spcPts val="0"/>
                        </a:spcBef>
                        <a:spcAft>
                          <a:spcPts val="0"/>
                        </a:spcAft>
                      </a:pPr>
                      <a:r>
                        <a:rPr lang="en-029" sz="1300" b="1" i="1">
                          <a:solidFill>
                            <a:srgbClr val="000000"/>
                          </a:solidFill>
                          <a:effectLst/>
                          <a:latin typeface="Calibri" panose="020F0502020204030204" pitchFamily="34" charset="0"/>
                          <a:ea typeface="Times New Roman" panose="02020603050405020304" pitchFamily="18" charset="0"/>
                        </a:rPr>
                        <a:t>Total Continuing</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a:solidFill>
                            <a:srgbClr val="000000"/>
                          </a:solidFill>
                          <a:effectLst/>
                          <a:latin typeface="Calibri" panose="020F0502020204030204" pitchFamily="34" charset="0"/>
                          <a:ea typeface="Times New Roman" panose="02020603050405020304" pitchFamily="18" charset="0"/>
                        </a:rPr>
                        <a:t>42</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a:solidFill>
                            <a:srgbClr val="000000"/>
                          </a:solidFill>
                          <a:effectLst/>
                          <a:latin typeface="Calibri" panose="020F0502020204030204" pitchFamily="34" charset="0"/>
                          <a:ea typeface="Times New Roman" panose="02020603050405020304" pitchFamily="18" charset="0"/>
                        </a:rPr>
                        <a:t>3</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1102517"/>
                  </a:ext>
                </a:extLst>
              </a:tr>
              <a:tr h="244579">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Total</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62</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a:solidFill>
                            <a:srgbClr val="000000"/>
                          </a:solidFill>
                          <a:effectLst/>
                          <a:latin typeface="Calibri" panose="020F0502020204030204" pitchFamily="34" charset="0"/>
                          <a:ea typeface="Times New Roman" panose="02020603050405020304" pitchFamily="18" charset="0"/>
                        </a:rPr>
                        <a:t>3</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0203510"/>
                  </a:ext>
                </a:extLst>
              </a:tr>
              <a:tr h="244579">
                <a:tc>
                  <a:txBody>
                    <a:bodyPr/>
                    <a:lstStyle/>
                    <a:p>
                      <a:pPr marL="0" marR="0" algn="ctr">
                        <a:spcBef>
                          <a:spcPts val="0"/>
                        </a:spcBef>
                        <a:spcAft>
                          <a:spcPts val="0"/>
                        </a:spcAft>
                      </a:pPr>
                      <a:r>
                        <a:rPr lang="en-029" sz="1300" b="1" i="1">
                          <a:solidFill>
                            <a:srgbClr val="000000"/>
                          </a:solidFill>
                          <a:effectLst/>
                          <a:latin typeface="Calibri" panose="020F0502020204030204" pitchFamily="34" charset="0"/>
                          <a:ea typeface="Times New Roman" panose="02020603050405020304" pitchFamily="18" charset="0"/>
                        </a:rPr>
                        <a:t>Total number of Students</a:t>
                      </a:r>
                      <a:endParaRPr lang="en-029" sz="120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029" sz="1200">
                        <a:effectLst/>
                        <a:latin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029" sz="1300" b="1" dirty="0">
                          <a:solidFill>
                            <a:srgbClr val="000000"/>
                          </a:solidFill>
                          <a:effectLst/>
                          <a:latin typeface="Calibri" panose="020F0502020204030204" pitchFamily="34" charset="0"/>
                          <a:ea typeface="Times New Roman" panose="02020603050405020304" pitchFamily="18" charset="0"/>
                        </a:rPr>
                        <a:t>65</a:t>
                      </a:r>
                      <a:endParaRPr lang="en-029" sz="1200" dirty="0">
                        <a:effectLst/>
                        <a:latin typeface="Times New Roman" panose="02020603050405020304" pitchFamily="18" charset="0"/>
                        <a:ea typeface="Times New Roman" panose="02020603050405020304" pitchFamily="18" charset="0"/>
                      </a:endParaRPr>
                    </a:p>
                  </a:txBody>
                  <a:tcPr marL="36808" marR="36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7936940"/>
                  </a:ext>
                </a:extLst>
              </a:tr>
            </a:tbl>
          </a:graphicData>
        </a:graphic>
      </p:graphicFrame>
      <p:pic>
        <p:nvPicPr>
          <p:cNvPr id="6" name="Picture 7" descr="cimh-logo-colour">
            <a:extLst>
              <a:ext uri="{FF2B5EF4-FFF2-40B4-BE49-F238E27FC236}">
                <a16:creationId xmlns:a16="http://schemas.microsoft.com/office/drawing/2014/main" xmlns="" id="{1766FB7F-4511-4160-B906-1409A3EF4DE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8009" y="267662"/>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73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6F1B8-784A-4242-BFDC-FB06FBEDBD1D}"/>
              </a:ext>
            </a:extLst>
          </p:cNvPr>
          <p:cNvSpPr>
            <a:spLocks noGrp="1"/>
          </p:cNvSpPr>
          <p:nvPr>
            <p:ph type="title"/>
          </p:nvPr>
        </p:nvSpPr>
        <p:spPr>
          <a:xfrm>
            <a:off x="1453208" y="269047"/>
            <a:ext cx="9582539" cy="1234440"/>
          </a:xfrm>
        </p:spPr>
        <p:txBody>
          <a:bodyPr anchor="t">
            <a:normAutofit/>
          </a:bodyPr>
          <a:lstStyle/>
          <a:p>
            <a:r>
              <a:rPr lang="en-029" sz="4000" dirty="0">
                <a:solidFill>
                  <a:schemeClr val="accent1"/>
                </a:solidFill>
                <a:effectLst>
                  <a:outerShdw blurRad="38100" dist="38100" dir="2700000" algn="tl">
                    <a:srgbClr val="000000">
                      <a:alpha val="43137"/>
                    </a:srgbClr>
                  </a:outerShdw>
                </a:effectLst>
              </a:rPr>
              <a:t>2a - Senior Level Meteorological Course 2022</a:t>
            </a:r>
          </a:p>
        </p:txBody>
      </p:sp>
      <p:sp>
        <p:nvSpPr>
          <p:cNvPr id="3" name="Content Placeholder 2">
            <a:extLst>
              <a:ext uri="{FF2B5EF4-FFF2-40B4-BE49-F238E27FC236}">
                <a16:creationId xmlns:a16="http://schemas.microsoft.com/office/drawing/2014/main" xmlns="" id="{1DEF87C9-08AB-4694-97BD-EEFF4216F11E}"/>
              </a:ext>
            </a:extLst>
          </p:cNvPr>
          <p:cNvSpPr>
            <a:spLocks noGrp="1"/>
          </p:cNvSpPr>
          <p:nvPr>
            <p:ph idx="1"/>
          </p:nvPr>
        </p:nvSpPr>
        <p:spPr>
          <a:xfrm>
            <a:off x="1453208" y="907628"/>
            <a:ext cx="10001577" cy="5498762"/>
          </a:xfrm>
        </p:spPr>
        <p:txBody>
          <a:bodyPr>
            <a:normAutofit fontScale="92500" lnSpcReduction="20000"/>
          </a:bodyPr>
          <a:lstStyle/>
          <a:p>
            <a:pPr marL="0" marR="0" indent="0">
              <a:spcBef>
                <a:spcPts val="0"/>
              </a:spcBef>
              <a:spcAft>
                <a:spcPts val="600"/>
              </a:spcAft>
              <a:buNone/>
            </a:pPr>
            <a:r>
              <a:rPr lang="en-GB" sz="1800" b="1" dirty="0">
                <a:solidFill>
                  <a:schemeClr val="accent2">
                    <a:lumMod val="75000"/>
                  </a:schemeClr>
                </a:solidFill>
                <a:effectLst/>
                <a:latin typeface="Times New Roman" panose="02020603050405020304" pitchFamily="18" charset="0"/>
                <a:ea typeface="Times New Roman" panose="02020603050405020304" pitchFamily="18" charset="0"/>
              </a:rPr>
              <a:t>After objections were raised at 2020 Directors’ Meeting over the New SLMT - Blended Course proposal CIMH arranged subsequent meetings with the CMO Directors.  </a:t>
            </a:r>
          </a:p>
          <a:p>
            <a:pPr marL="0" marR="0" indent="0">
              <a:spcBef>
                <a:spcPts val="0"/>
              </a:spcBef>
              <a:spcAft>
                <a:spcPts val="600"/>
              </a:spcAft>
              <a:buNone/>
            </a:pPr>
            <a:endParaRPr lang="en-GB" sz="1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029" sz="1600" dirty="0">
                <a:latin typeface="Times New Roman" panose="02020603050405020304" pitchFamily="18" charset="0"/>
                <a:ea typeface="Times New Roman" panose="02020603050405020304" pitchFamily="18" charset="0"/>
              </a:rPr>
              <a:t>The following are the </a:t>
            </a:r>
            <a:r>
              <a:rPr lang="en-029" sz="1600" dirty="0">
                <a:effectLst/>
                <a:latin typeface="Times New Roman" panose="02020603050405020304" pitchFamily="18" charset="0"/>
                <a:ea typeface="Times New Roman" panose="02020603050405020304" pitchFamily="18" charset="0"/>
              </a:rPr>
              <a:t>summary points of the January 26</a:t>
            </a:r>
            <a:r>
              <a:rPr lang="en-029" sz="1600" baseline="30000" dirty="0">
                <a:effectLst/>
                <a:latin typeface="Times New Roman" panose="02020603050405020304" pitchFamily="18" charset="0"/>
                <a:ea typeface="Times New Roman" panose="02020603050405020304" pitchFamily="18" charset="0"/>
              </a:rPr>
              <a:t>th</a:t>
            </a:r>
            <a:r>
              <a:rPr lang="en-029" sz="1600" dirty="0">
                <a:effectLst/>
                <a:latin typeface="Times New Roman" panose="02020603050405020304" pitchFamily="18" charset="0"/>
                <a:ea typeface="Times New Roman" panose="02020603050405020304" pitchFamily="18" charset="0"/>
              </a:rPr>
              <a:t>  meeting.</a:t>
            </a:r>
          </a:p>
          <a:p>
            <a:pPr marL="0" marR="0" indent="0" algn="just">
              <a:spcBef>
                <a:spcPts val="0"/>
              </a:spcBef>
              <a:spcAft>
                <a:spcPts val="0"/>
              </a:spcAft>
              <a:buNone/>
            </a:pPr>
            <a:endParaRPr lang="en-029" sz="1600"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There was a need for a SLMT course in 2022. </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It was agreed that any restructuring of the CIMH SLMT programme, should not impact the competence of the graduates. Rather, any change should improve the quality of the programmes and the competence of graduates.</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It was noted due to the COVID-19 pandemic, the conversation of most of its courses to a blended (virtual/face-to-face combination) format was accelerated. </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To ensure the competency standards of the online and blended courses were adhered to, it will require that the NMHSs actively and directly support the training programmes.</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It was recommended that NMHSs identify a Liaison officer who would be assigned for each Level of training going forward.</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An inquiry was again made into having a shortened SLMT course for persons with a BSc degree in either Math or Physics.  Again CIMH, noted that due to constraints teaching UWI and SLMT simultaneously, along with staff limitations made the difficult. </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The incoming qualification of SLMT candidates was raised. </a:t>
            </a:r>
          </a:p>
          <a:p>
            <a:pPr marL="571500" lvl="1" indent="-342900" algn="just">
              <a:lnSpc>
                <a:spcPct val="107000"/>
              </a:lnSpc>
              <a:spcBef>
                <a:spcPts val="0"/>
              </a:spcBef>
              <a:spcAft>
                <a:spcPts val="800"/>
              </a:spcAft>
              <a:buFont typeface="Symbol" panose="05050102010706020507" pitchFamily="18" charset="2"/>
              <a:buChar char=""/>
            </a:pPr>
            <a:r>
              <a:rPr lang="en-029" sz="1400" dirty="0">
                <a:latin typeface="Times New Roman" panose="02020603050405020304" pitchFamily="18" charset="0"/>
                <a:ea typeface="Times New Roman" panose="02020603050405020304" pitchFamily="18" charset="0"/>
              </a:rPr>
              <a:t>At best </a:t>
            </a:r>
            <a:r>
              <a:rPr lang="en-029" sz="1400" dirty="0">
                <a:effectLst/>
                <a:latin typeface="Times New Roman" panose="02020603050405020304" pitchFamily="18" charset="0"/>
                <a:ea typeface="Times New Roman" panose="02020603050405020304" pitchFamily="18" charset="0"/>
              </a:rPr>
              <a:t>the incoming level of </a:t>
            </a:r>
            <a:r>
              <a:rPr lang="en-029" sz="1400" i="1" dirty="0">
                <a:solidFill>
                  <a:srgbClr val="5F6368"/>
                </a:solidFill>
                <a:effectLst/>
                <a:latin typeface="Times New Roman" panose="02020603050405020304" pitchFamily="18" charset="0"/>
                <a:ea typeface="Times New Roman" panose="02020603050405020304" pitchFamily="18" charset="0"/>
              </a:rPr>
              <a:t>Caribbean Advanced Proficiency Examination</a:t>
            </a:r>
            <a:r>
              <a:rPr lang="en-029" sz="1400" dirty="0">
                <a:effectLst/>
                <a:latin typeface="Times New Roman" panose="02020603050405020304" pitchFamily="18" charset="0"/>
                <a:ea typeface="Times New Roman" panose="02020603050405020304" pitchFamily="18" charset="0"/>
              </a:rPr>
              <a:t> (CAPE) Mathematics and Physics similar to UWI</a:t>
            </a:r>
          </a:p>
          <a:p>
            <a:pPr marL="571500" lvl="1" indent="-342900" algn="just">
              <a:lnSpc>
                <a:spcPct val="107000"/>
              </a:lnSpc>
              <a:spcBef>
                <a:spcPts val="0"/>
              </a:spcBef>
              <a:spcAft>
                <a:spcPts val="800"/>
              </a:spcAft>
              <a:buFont typeface="Symbol" panose="05050102010706020507" pitchFamily="18" charset="2"/>
              <a:buChar char=""/>
            </a:pPr>
            <a:r>
              <a:rPr lang="en-029" sz="1400" dirty="0">
                <a:effectLst/>
                <a:latin typeface="Times New Roman" panose="02020603050405020304" pitchFamily="18" charset="0"/>
                <a:ea typeface="Times New Roman" panose="02020603050405020304" pitchFamily="18" charset="0"/>
              </a:rPr>
              <a:t>CIMH noted that the </a:t>
            </a:r>
            <a:r>
              <a:rPr lang="en-029" sz="1400" dirty="0">
                <a:solidFill>
                  <a:srgbClr val="202124"/>
                </a:solidFill>
                <a:effectLst/>
                <a:latin typeface="Times New Roman" panose="02020603050405020304" pitchFamily="18" charset="0"/>
                <a:ea typeface="Times New Roman" panose="02020603050405020304" pitchFamily="18" charset="0"/>
              </a:rPr>
              <a:t>Caribbean Secondary Education Certificate</a:t>
            </a:r>
            <a:r>
              <a:rPr lang="en-029" sz="1400" dirty="0">
                <a:effectLst/>
                <a:latin typeface="Times New Roman" panose="02020603050405020304" pitchFamily="18" charset="0"/>
                <a:ea typeface="Times New Roman" panose="02020603050405020304" pitchFamily="18" charset="0"/>
              </a:rPr>
              <a:t> (CSEC) level will remain as the prerequisites, until </a:t>
            </a:r>
            <a:r>
              <a:rPr lang="en-029" sz="1400" u="sng" dirty="0">
                <a:effectLst/>
                <a:latin typeface="Times New Roman" panose="02020603050405020304" pitchFamily="18" charset="0"/>
                <a:ea typeface="Times New Roman" panose="02020603050405020304" pitchFamily="18" charset="0"/>
              </a:rPr>
              <a:t>all CMO Member States</a:t>
            </a:r>
            <a:r>
              <a:rPr lang="en-029" sz="1400" dirty="0">
                <a:effectLst/>
                <a:latin typeface="Times New Roman" panose="02020603050405020304" pitchFamily="18" charset="0"/>
                <a:ea typeface="Times New Roman" panose="02020603050405020304" pitchFamily="18" charset="0"/>
              </a:rPr>
              <a:t> are able to meet this minimum requirement.  </a:t>
            </a:r>
          </a:p>
          <a:p>
            <a:pPr marL="342900" marR="0" lvl="0" indent="-342900" algn="just">
              <a:lnSpc>
                <a:spcPct val="107000"/>
              </a:lnSpc>
              <a:spcBef>
                <a:spcPts val="0"/>
              </a:spcBef>
              <a:spcAft>
                <a:spcPts val="800"/>
              </a:spcAft>
              <a:buFont typeface="Symbol" panose="05050102010706020507" pitchFamily="18" charset="2"/>
              <a:buChar char=""/>
            </a:pPr>
            <a:r>
              <a:rPr lang="en-029" sz="1600" dirty="0">
                <a:effectLst/>
                <a:latin typeface="Times New Roman" panose="02020603050405020304" pitchFamily="18" charset="0"/>
                <a:ea typeface="Times New Roman" panose="02020603050405020304" pitchFamily="18" charset="0"/>
              </a:rPr>
              <a:t>CIMH was tasked with producing a description of the NEW SLMT proposal with one additional options</a:t>
            </a:r>
          </a:p>
        </p:txBody>
      </p:sp>
      <p:sp>
        <p:nvSpPr>
          <p:cNvPr id="5" name="Slide Number Placeholder 4">
            <a:extLst>
              <a:ext uri="{FF2B5EF4-FFF2-40B4-BE49-F238E27FC236}">
                <a16:creationId xmlns:a16="http://schemas.microsoft.com/office/drawing/2014/main" xmlns="" id="{97D3BDBA-1C5C-4B90-AE74-113E0B024A2C}"/>
              </a:ext>
            </a:extLst>
          </p:cNvPr>
          <p:cNvSpPr>
            <a:spLocks noGrp="1"/>
          </p:cNvSpPr>
          <p:nvPr>
            <p:ph type="sldNum" sz="quarter" idx="12"/>
          </p:nvPr>
        </p:nvSpPr>
        <p:spPr/>
        <p:txBody>
          <a:bodyPr/>
          <a:lstStyle/>
          <a:p>
            <a:fld id="{B43B25CA-4569-4633-9903-57EBA67FA385}" type="slidenum">
              <a:rPr lang="en-029" smtClean="0"/>
              <a:pPr/>
              <a:t>6</a:t>
            </a:fld>
            <a:endParaRPr lang="en-029"/>
          </a:p>
        </p:txBody>
      </p:sp>
      <p:pic>
        <p:nvPicPr>
          <p:cNvPr id="6" name="Picture 7" descr="cimh-logo-colour">
            <a:extLst>
              <a:ext uri="{FF2B5EF4-FFF2-40B4-BE49-F238E27FC236}">
                <a16:creationId xmlns:a16="http://schemas.microsoft.com/office/drawing/2014/main" xmlns="" id="{EF34F29B-608D-4D4E-9A49-A00092710CD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5637213"/>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333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6F1B8-784A-4242-BFDC-FB06FBEDBD1D}"/>
              </a:ext>
            </a:extLst>
          </p:cNvPr>
          <p:cNvSpPr>
            <a:spLocks noGrp="1"/>
          </p:cNvSpPr>
          <p:nvPr>
            <p:ph type="title"/>
          </p:nvPr>
        </p:nvSpPr>
        <p:spPr>
          <a:xfrm>
            <a:off x="1453208" y="269047"/>
            <a:ext cx="9582539" cy="1234440"/>
          </a:xfrm>
        </p:spPr>
        <p:txBody>
          <a:bodyPr anchor="t">
            <a:normAutofit/>
          </a:bodyPr>
          <a:lstStyle/>
          <a:p>
            <a:r>
              <a:rPr lang="en-029" sz="4000" dirty="0">
                <a:solidFill>
                  <a:schemeClr val="accent1"/>
                </a:solidFill>
                <a:effectLst>
                  <a:outerShdw blurRad="38100" dist="38100" dir="2700000" algn="tl">
                    <a:srgbClr val="000000">
                      <a:alpha val="43137"/>
                    </a:srgbClr>
                  </a:outerShdw>
                </a:effectLst>
              </a:rPr>
              <a:t>2b- Senior Level Meteorological Course 2022</a:t>
            </a:r>
          </a:p>
        </p:txBody>
      </p:sp>
      <p:sp>
        <p:nvSpPr>
          <p:cNvPr id="3" name="Content Placeholder 2">
            <a:extLst>
              <a:ext uri="{FF2B5EF4-FFF2-40B4-BE49-F238E27FC236}">
                <a16:creationId xmlns:a16="http://schemas.microsoft.com/office/drawing/2014/main" xmlns="" id="{1DEF87C9-08AB-4694-97BD-EEFF4216F11E}"/>
              </a:ext>
            </a:extLst>
          </p:cNvPr>
          <p:cNvSpPr>
            <a:spLocks noGrp="1"/>
          </p:cNvSpPr>
          <p:nvPr>
            <p:ph idx="1"/>
          </p:nvPr>
        </p:nvSpPr>
        <p:spPr>
          <a:xfrm>
            <a:off x="1707502" y="1090190"/>
            <a:ext cx="10021078" cy="5498763"/>
          </a:xfrm>
        </p:spPr>
        <p:txBody>
          <a:bodyPr>
            <a:normAutofit lnSpcReduction="10000"/>
          </a:bodyPr>
          <a:lstStyle/>
          <a:p>
            <a:pPr marL="0" marR="0" indent="0">
              <a:spcBef>
                <a:spcPts val="0"/>
              </a:spcBef>
              <a:spcAft>
                <a:spcPts val="600"/>
              </a:spcAft>
              <a:buNone/>
            </a:pPr>
            <a:r>
              <a:rPr lang="en-GB" sz="2200" b="1" u="sng" dirty="0">
                <a:effectLst/>
                <a:latin typeface="Times New Roman" panose="02020603050405020304" pitchFamily="18" charset="0"/>
                <a:ea typeface="Times New Roman" panose="02020603050405020304" pitchFamily="18" charset="0"/>
                <a:hlinkClick r:id="rId3"/>
              </a:rPr>
              <a:t>The New SLMT Proposal</a:t>
            </a:r>
            <a:r>
              <a:rPr lang="en-GB" sz="2200" b="1" dirty="0">
                <a:effectLst/>
                <a:latin typeface="Times New Roman" panose="02020603050405020304" pitchFamily="18" charset="0"/>
                <a:ea typeface="Times New Roman" panose="02020603050405020304" pitchFamily="18" charset="0"/>
              </a:rPr>
              <a:t> - Blended Course over an 18-month period.  </a:t>
            </a:r>
          </a:p>
          <a:p>
            <a:pPr marL="0" marR="0" indent="0">
              <a:spcBef>
                <a:spcPts val="0"/>
              </a:spcBef>
              <a:spcAft>
                <a:spcPts val="600"/>
              </a:spcAft>
              <a:buNone/>
            </a:pPr>
            <a:endParaRPr lang="en-GB" sz="18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GB" sz="1800" dirty="0">
                <a:effectLst/>
                <a:latin typeface="Times New Roman" panose="02020603050405020304" pitchFamily="18" charset="0"/>
                <a:ea typeface="Times New Roman" panose="02020603050405020304" pitchFamily="18" charset="0"/>
              </a:rPr>
              <a:t>The new course will be essentially in three periods.  </a:t>
            </a: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rPr>
              <a:t>Bridging Course </a:t>
            </a:r>
            <a:r>
              <a:rPr lang="en-GB" sz="1800" dirty="0">
                <a:effectLst/>
                <a:latin typeface="Times New Roman" panose="02020603050405020304" pitchFamily="18" charset="0"/>
                <a:ea typeface="Times New Roman" panose="02020603050405020304" pitchFamily="18" charset="0"/>
              </a:rPr>
              <a:t>– September to December </a:t>
            </a:r>
            <a:r>
              <a:rPr lang="en-GB" sz="1800" dirty="0">
                <a:latin typeface="Times New Roman" panose="02020603050405020304" pitchFamily="18" charset="0"/>
                <a:ea typeface="Times New Roman" panose="02020603050405020304" pitchFamily="18" charset="0"/>
              </a:rPr>
              <a:t>2021 </a:t>
            </a:r>
            <a:r>
              <a:rPr lang="en-GB" sz="1800" dirty="0">
                <a:effectLst/>
                <a:latin typeface="Times New Roman" panose="02020603050405020304" pitchFamily="18" charset="0"/>
                <a:ea typeface="Times New Roman" panose="02020603050405020304" pitchFamily="18" charset="0"/>
              </a:rPr>
              <a:t>– (Started with 9 students)</a:t>
            </a: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dirty="0">
                <a:effectLst/>
                <a:latin typeface="Times New Roman" panose="02020603050405020304" pitchFamily="18" charset="0"/>
                <a:ea typeface="Times New Roman" panose="02020603050405020304" pitchFamily="18" charset="0"/>
              </a:rPr>
              <a:t>The COMET Bridging Course in Mathematics Physics </a:t>
            </a:r>
            <a:r>
              <a:rPr lang="en-029" sz="1700" dirty="0">
                <a:latin typeface="Times New Roman" panose="02020603050405020304" pitchFamily="18" charset="0"/>
                <a:ea typeface="Times New Roman" panose="02020603050405020304" pitchFamily="18" charset="0"/>
              </a:rPr>
              <a:t>and General Meteorology</a:t>
            </a:r>
            <a:endParaRPr lang="en-029" sz="1700" dirty="0">
              <a:effectLst/>
              <a:latin typeface="Times New Roman" panose="02020603050405020304" pitchFamily="18" charset="0"/>
              <a:ea typeface="Times New Roman" panose="02020603050405020304" pitchFamily="18" charset="0"/>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b="1" dirty="0">
                <a:solidFill>
                  <a:srgbClr val="0070C0"/>
                </a:solidFill>
                <a:effectLst/>
                <a:latin typeface="Times New Roman" panose="02020603050405020304" pitchFamily="18" charset="0"/>
                <a:ea typeface="Times New Roman" panose="02020603050405020304" pitchFamily="18" charset="0"/>
              </a:rPr>
              <a:t>Self-paced and MUST PASS  </a:t>
            </a:r>
            <a:r>
              <a:rPr lang="en-GB" sz="1700" b="1" dirty="0">
                <a:solidFill>
                  <a:srgbClr val="0070C0"/>
                </a:solidFill>
                <a:effectLst/>
                <a:latin typeface="Times New Roman" panose="02020603050405020304" pitchFamily="18" charset="0"/>
                <a:ea typeface="Times New Roman" panose="02020603050405020304" pitchFamily="18" charset="0"/>
              </a:rPr>
              <a:t>Pre-assessment.</a:t>
            </a: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b="1" dirty="0">
                <a:solidFill>
                  <a:srgbClr val="FF0000"/>
                </a:solidFill>
                <a:effectLst/>
                <a:latin typeface="Times New Roman" panose="02020603050405020304" pitchFamily="18" charset="0"/>
                <a:ea typeface="Times New Roman" panose="02020603050405020304" pitchFamily="18" charset="0"/>
              </a:rPr>
              <a:t>ALL CANDIDATES MUST TAKE THE PRE-TEST TO MOVE ON TO THE SLMT COURSE</a:t>
            </a: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rPr>
              <a:t>Virtual Section </a:t>
            </a:r>
            <a:r>
              <a:rPr lang="en-GB" sz="1800" dirty="0">
                <a:effectLst/>
                <a:latin typeface="Times New Roman" panose="02020603050405020304" pitchFamily="18" charset="0"/>
                <a:ea typeface="Times New Roman" panose="02020603050405020304" pitchFamily="18" charset="0"/>
              </a:rPr>
              <a:t>– January to July 2022</a:t>
            </a:r>
          </a:p>
          <a:p>
            <a:pPr marL="800100" lvl="1" indent="-342900" fontAlgn="base">
              <a:spcBef>
                <a:spcPts val="0"/>
              </a:spcBef>
              <a:spcAft>
                <a:spcPts val="600"/>
              </a:spcAft>
              <a:buSzPts val="1000"/>
              <a:buFont typeface="Symbol" panose="05050102010706020507" pitchFamily="18" charset="2"/>
              <a:buChar char=""/>
              <a:tabLst>
                <a:tab pos="457200" algn="l"/>
              </a:tabLst>
            </a:pPr>
            <a:r>
              <a:rPr lang="en-GB" sz="1700" dirty="0">
                <a:latin typeface="Times New Roman" panose="02020603050405020304" pitchFamily="18" charset="0"/>
                <a:ea typeface="Times New Roman" panose="02020603050405020304" pitchFamily="18" charset="0"/>
              </a:rPr>
              <a:t>Synchronous virtual classes.</a:t>
            </a: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b="1" dirty="0">
                <a:solidFill>
                  <a:srgbClr val="0070C0"/>
                </a:solidFill>
                <a:effectLst/>
                <a:latin typeface="Times New Roman" panose="02020603050405020304" pitchFamily="18" charset="0"/>
                <a:ea typeface="Times New Roman" panose="02020603050405020304" pitchFamily="18" charset="0"/>
              </a:rPr>
              <a:t>MUST have a passing grade in the CORE courses to move </a:t>
            </a:r>
          </a:p>
          <a:p>
            <a:pPr marL="342900" marR="0" lvl="0" indent="-342900" fontAlgn="base">
              <a:spcBef>
                <a:spcPts val="0"/>
              </a:spcBef>
              <a:spcAft>
                <a:spcPts val="600"/>
              </a:spcAft>
              <a:buSzPts val="1000"/>
              <a:buFont typeface="Symbol" panose="05050102010706020507" pitchFamily="18" charset="2"/>
              <a:buChar char=""/>
              <a:tabLst>
                <a:tab pos="457200" algn="l"/>
              </a:tabLst>
            </a:pPr>
            <a:r>
              <a:rPr lang="en-GB" sz="1800" b="1" dirty="0">
                <a:effectLst/>
                <a:latin typeface="Times New Roman" panose="02020603050405020304" pitchFamily="18" charset="0"/>
                <a:ea typeface="Times New Roman" panose="02020603050405020304" pitchFamily="18" charset="0"/>
              </a:rPr>
              <a:t>Face to Face Section </a:t>
            </a:r>
            <a:r>
              <a:rPr lang="en-GB" sz="1800" dirty="0">
                <a:effectLst/>
                <a:latin typeface="Times New Roman" panose="02020603050405020304" pitchFamily="18" charset="0"/>
                <a:ea typeface="Times New Roman" panose="02020603050405020304" pitchFamily="18" charset="0"/>
              </a:rPr>
              <a:t>– September </a:t>
            </a:r>
            <a:r>
              <a:rPr lang="en-GB" sz="1800" dirty="0">
                <a:latin typeface="Times New Roman" panose="02020603050405020304" pitchFamily="18" charset="0"/>
                <a:ea typeface="Times New Roman" panose="02020603050405020304" pitchFamily="18" charset="0"/>
              </a:rPr>
              <a:t>2022 </a:t>
            </a:r>
            <a:r>
              <a:rPr lang="en-GB" sz="1800" dirty="0">
                <a:effectLst/>
                <a:latin typeface="Times New Roman" panose="02020603050405020304" pitchFamily="18" charset="0"/>
                <a:ea typeface="Times New Roman" panose="02020603050405020304" pitchFamily="18" charset="0"/>
              </a:rPr>
              <a:t>to July </a:t>
            </a:r>
            <a:r>
              <a:rPr lang="en-GB" sz="1800" dirty="0">
                <a:latin typeface="Times New Roman" panose="02020603050405020304" pitchFamily="18" charset="0"/>
                <a:ea typeface="Times New Roman" panose="02020603050405020304" pitchFamily="18" charset="0"/>
              </a:rPr>
              <a:t>2023</a:t>
            </a:r>
            <a:endParaRPr lang="en-GB" sz="1800" dirty="0">
              <a:effectLst/>
              <a:latin typeface="Times New Roman" panose="02020603050405020304" pitchFamily="18" charset="0"/>
              <a:ea typeface="Times New Roman" panose="02020603050405020304" pitchFamily="18" charset="0"/>
            </a:endParaRP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dirty="0">
                <a:effectLst/>
                <a:latin typeface="Times New Roman" panose="02020603050405020304" pitchFamily="18" charset="0"/>
                <a:ea typeface="Times New Roman" panose="02020603050405020304" pitchFamily="18" charset="0"/>
              </a:rPr>
              <a:t>In person at CIMH</a:t>
            </a:r>
          </a:p>
          <a:p>
            <a:pPr marL="800100" lvl="1" indent="-342900" fontAlgn="base">
              <a:spcBef>
                <a:spcPts val="0"/>
              </a:spcBef>
              <a:spcAft>
                <a:spcPts val="600"/>
              </a:spcAft>
              <a:buSzPts val="1000"/>
              <a:buFont typeface="Symbol" panose="05050102010706020507" pitchFamily="18" charset="2"/>
              <a:buChar char=""/>
              <a:tabLst>
                <a:tab pos="457200" algn="l"/>
              </a:tabLst>
            </a:pPr>
            <a:r>
              <a:rPr lang="en-029" sz="1700" dirty="0">
                <a:effectLst/>
                <a:latin typeface="Times New Roman" panose="02020603050405020304" pitchFamily="18" charset="0"/>
                <a:ea typeface="Times New Roman" panose="02020603050405020304" pitchFamily="18" charset="0"/>
              </a:rPr>
              <a:t>Including the FOS </a:t>
            </a:r>
          </a:p>
          <a:p>
            <a:pPr marL="285750" indent="-285750">
              <a:spcBef>
                <a:spcPts val="0"/>
              </a:spcBef>
              <a:spcAft>
                <a:spcPts val="600"/>
              </a:spcAft>
            </a:pPr>
            <a:r>
              <a:rPr lang="en-GB" sz="1800" dirty="0">
                <a:latin typeface="Times New Roman" panose="02020603050405020304" pitchFamily="18" charset="0"/>
                <a:ea typeface="Times New Roman" panose="02020603050405020304" pitchFamily="18" charset="0"/>
              </a:rPr>
              <a:t>T</a:t>
            </a:r>
            <a:r>
              <a:rPr lang="en-GB" sz="1800" dirty="0">
                <a:effectLst/>
                <a:latin typeface="Times New Roman" panose="02020603050405020304" pitchFamily="18" charset="0"/>
                <a:ea typeface="Times New Roman" panose="02020603050405020304" pitchFamily="18" charset="0"/>
              </a:rPr>
              <a:t>he Face to Face component -</a:t>
            </a:r>
            <a:r>
              <a:rPr lang="en-GB" sz="1800" b="1" i="1" dirty="0">
                <a:effectLst/>
                <a:latin typeface="Times New Roman" panose="02020603050405020304" pitchFamily="18" charset="0"/>
                <a:ea typeface="Times New Roman" panose="02020603050405020304" pitchFamily="18" charset="0"/>
              </a:rPr>
              <a:t>11 months (9 teaching months)</a:t>
            </a:r>
            <a:r>
              <a:rPr lang="en-GB" sz="1800" dirty="0">
                <a:effectLst/>
                <a:latin typeface="Times New Roman" panose="02020603050405020304" pitchFamily="18" charset="0"/>
                <a:ea typeface="Times New Roman" panose="02020603050405020304" pitchFamily="18" charset="0"/>
              </a:rPr>
              <a:t>, from September 2022 to July 2023</a:t>
            </a:r>
          </a:p>
          <a:p>
            <a:pPr marL="285750" indent="-285750">
              <a:spcBef>
                <a:spcPts val="0"/>
              </a:spcBef>
              <a:spcAft>
                <a:spcPts val="600"/>
              </a:spcAft>
            </a:pPr>
            <a:r>
              <a:rPr lang="en-GB" sz="1800" dirty="0">
                <a:latin typeface="Times New Roman" panose="02020603050405020304" pitchFamily="18" charset="0"/>
                <a:ea typeface="Times New Roman" panose="02020603050405020304" pitchFamily="18" charset="0"/>
              </a:rPr>
              <a:t>For this course to be successful in any format, candidates:</a:t>
            </a:r>
          </a:p>
          <a:p>
            <a:pPr marL="514350" lvl="1" indent="-285750">
              <a:spcBef>
                <a:spcPts val="0"/>
              </a:spcBef>
              <a:spcAft>
                <a:spcPts val="600"/>
              </a:spcAft>
            </a:pPr>
            <a:r>
              <a:rPr lang="en-GB" sz="1600" b="1" i="1" dirty="0">
                <a:solidFill>
                  <a:srgbClr val="C00000"/>
                </a:solidFill>
                <a:effectLst/>
                <a:latin typeface="Times New Roman" panose="02020603050405020304" pitchFamily="18" charset="0"/>
                <a:ea typeface="Times New Roman" panose="02020603050405020304" pitchFamily="18" charset="0"/>
              </a:rPr>
              <a:t>Cannot be working while on the course</a:t>
            </a:r>
          </a:p>
          <a:p>
            <a:pPr marL="514350" lvl="1" indent="-285750">
              <a:spcBef>
                <a:spcPts val="0"/>
              </a:spcBef>
              <a:spcAft>
                <a:spcPts val="600"/>
              </a:spcAft>
            </a:pPr>
            <a:r>
              <a:rPr lang="en-GB" sz="1600" b="1" i="1" dirty="0">
                <a:solidFill>
                  <a:srgbClr val="C00000"/>
                </a:solidFill>
                <a:latin typeface="Times New Roman" panose="02020603050405020304" pitchFamily="18" charset="0"/>
                <a:ea typeface="Times New Roman" panose="02020603050405020304" pitchFamily="18" charset="0"/>
              </a:rPr>
              <a:t>Must have the proper administrative support, before, after, and during the course.</a:t>
            </a:r>
          </a:p>
          <a:p>
            <a:pPr marL="514350" lvl="1" indent="-285750">
              <a:spcBef>
                <a:spcPts val="0"/>
              </a:spcBef>
              <a:spcAft>
                <a:spcPts val="600"/>
              </a:spcAft>
            </a:pPr>
            <a:r>
              <a:rPr lang="en-GB" sz="1600" b="1" i="1" dirty="0">
                <a:solidFill>
                  <a:srgbClr val="C00000"/>
                </a:solidFill>
                <a:effectLst/>
                <a:latin typeface="Times New Roman" panose="02020603050405020304" pitchFamily="18" charset="0"/>
                <a:ea typeface="Times New Roman" panose="02020603050405020304" pitchFamily="18" charset="0"/>
              </a:rPr>
              <a:t>Students Must have a proper attitude towards their own success.</a:t>
            </a:r>
          </a:p>
          <a:p>
            <a:pPr marL="0" indent="0">
              <a:spcBef>
                <a:spcPts val="0"/>
              </a:spcBef>
              <a:spcAft>
                <a:spcPts val="600"/>
              </a:spcAft>
              <a:buNone/>
            </a:pPr>
            <a:endParaRPr lang="en-GB" sz="1800" dirty="0">
              <a:latin typeface="Times New Roman" panose="02020603050405020304" pitchFamily="18" charset="0"/>
              <a:ea typeface="Times New Roman" panose="02020603050405020304" pitchFamily="18" charset="0"/>
            </a:endParaRPr>
          </a:p>
          <a:p>
            <a:pPr>
              <a:spcAft>
                <a:spcPts val="600"/>
              </a:spcAft>
            </a:pPr>
            <a:endParaRPr lang="en-029" sz="1800" dirty="0"/>
          </a:p>
        </p:txBody>
      </p:sp>
      <p:sp>
        <p:nvSpPr>
          <p:cNvPr id="5" name="Slide Number Placeholder 4">
            <a:extLst>
              <a:ext uri="{FF2B5EF4-FFF2-40B4-BE49-F238E27FC236}">
                <a16:creationId xmlns:a16="http://schemas.microsoft.com/office/drawing/2014/main" xmlns="" id="{97D3BDBA-1C5C-4B90-AE74-113E0B024A2C}"/>
              </a:ext>
            </a:extLst>
          </p:cNvPr>
          <p:cNvSpPr>
            <a:spLocks noGrp="1"/>
          </p:cNvSpPr>
          <p:nvPr>
            <p:ph type="sldNum" sz="quarter" idx="12"/>
          </p:nvPr>
        </p:nvSpPr>
        <p:spPr/>
        <p:txBody>
          <a:bodyPr/>
          <a:lstStyle/>
          <a:p>
            <a:fld id="{B43B25CA-4569-4633-9903-57EBA67FA385}" type="slidenum">
              <a:rPr lang="en-029" smtClean="0"/>
              <a:pPr/>
              <a:t>7</a:t>
            </a:fld>
            <a:endParaRPr lang="en-029"/>
          </a:p>
        </p:txBody>
      </p:sp>
      <p:pic>
        <p:nvPicPr>
          <p:cNvPr id="6" name="Picture 7" descr="cimh-logo-colour">
            <a:extLst>
              <a:ext uri="{FF2B5EF4-FFF2-40B4-BE49-F238E27FC236}">
                <a16:creationId xmlns:a16="http://schemas.microsoft.com/office/drawing/2014/main" xmlns="" id="{EF34F29B-608D-4D4E-9A49-A00092710CD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5637213"/>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raphic 6" descr="Star with solid fill">
            <a:extLst>
              <a:ext uri="{FF2B5EF4-FFF2-40B4-BE49-F238E27FC236}">
                <a16:creationId xmlns:a16="http://schemas.microsoft.com/office/drawing/2014/main" xmlns="" id="{BB4E678D-2A43-4998-AF62-3CFC2213F2D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305670" y="2514600"/>
            <a:ext cx="422910" cy="422910"/>
          </a:xfrm>
          <a:prstGeom prst="rect">
            <a:avLst/>
          </a:prstGeom>
        </p:spPr>
      </p:pic>
    </p:spTree>
    <p:extLst>
      <p:ext uri="{BB962C8B-B14F-4D97-AF65-F5344CB8AC3E}">
        <p14:creationId xmlns:p14="http://schemas.microsoft.com/office/powerpoint/2010/main" xmlns="" val="37284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4" end="14"/>
                                            </p:txEl>
                                          </p:spTgt>
                                        </p:tgtEl>
                                        <p:attrNameLst>
                                          <p:attrName>style.visibility</p:attrName>
                                        </p:attrNameLst>
                                      </p:cBhvr>
                                      <p:to>
                                        <p:strVal val="visible"/>
                                      </p:to>
                                    </p:set>
                                    <p:animEffect transition="in" filter="wipe(down)">
                                      <p:cBhvr>
                                        <p:cTn id="30" dur="500"/>
                                        <p:tgtEl>
                                          <p:spTgt spid="3">
                                            <p:txEl>
                                              <p:pRg st="14" end="1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animEffect transition="in" filter="wipe(down)">
                                      <p:cBhvr>
                                        <p:cTn id="33" dur="500"/>
                                        <p:tgtEl>
                                          <p:spTgt spid="3">
                                            <p:txEl>
                                              <p:pRg st="15" end="1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6" end="16"/>
                                            </p:txEl>
                                          </p:spTgt>
                                        </p:tgtEl>
                                        <p:attrNameLst>
                                          <p:attrName>style.visibility</p:attrName>
                                        </p:attrNameLst>
                                      </p:cBhvr>
                                      <p:to>
                                        <p:strVal val="visible"/>
                                      </p:to>
                                    </p:set>
                                    <p:animEffect transition="in" filter="wipe(down)">
                                      <p:cBhvr>
                                        <p:cTn id="36" dur="500"/>
                                        <p:tgtEl>
                                          <p:spTgt spid="3">
                                            <p:txEl>
                                              <p:pRg st="16" end="1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animEffect transition="in" filter="wipe(down)">
                                      <p:cBhvr>
                                        <p:cTn id="39"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6F1B8-784A-4242-BFDC-FB06FBEDBD1D}"/>
              </a:ext>
            </a:extLst>
          </p:cNvPr>
          <p:cNvSpPr>
            <a:spLocks noGrp="1"/>
          </p:cNvSpPr>
          <p:nvPr>
            <p:ph type="title"/>
          </p:nvPr>
        </p:nvSpPr>
        <p:spPr>
          <a:xfrm>
            <a:off x="533400" y="247650"/>
            <a:ext cx="10502347" cy="1234440"/>
          </a:xfrm>
        </p:spPr>
        <p:txBody>
          <a:bodyPr anchor="t">
            <a:normAutofit/>
          </a:bodyPr>
          <a:lstStyle/>
          <a:p>
            <a:r>
              <a:rPr lang="en-029" sz="4000" dirty="0">
                <a:solidFill>
                  <a:schemeClr val="accent1"/>
                </a:solidFill>
                <a:effectLst>
                  <a:outerShdw blurRad="38100" dist="38100" dir="2700000" algn="tl">
                    <a:srgbClr val="000000">
                      <a:alpha val="43137"/>
                    </a:srgbClr>
                  </a:outerShdw>
                </a:effectLst>
              </a:rPr>
              <a:t>2c - Proposed SLMT Options</a:t>
            </a:r>
          </a:p>
        </p:txBody>
      </p:sp>
      <p:sp>
        <p:nvSpPr>
          <p:cNvPr id="3" name="Content Placeholder 2">
            <a:extLst>
              <a:ext uri="{FF2B5EF4-FFF2-40B4-BE49-F238E27FC236}">
                <a16:creationId xmlns:a16="http://schemas.microsoft.com/office/drawing/2014/main" xmlns="" id="{1DEF87C9-08AB-4694-97BD-EEFF4216F11E}"/>
              </a:ext>
            </a:extLst>
          </p:cNvPr>
          <p:cNvSpPr>
            <a:spLocks noGrp="1"/>
          </p:cNvSpPr>
          <p:nvPr>
            <p:ph idx="1"/>
          </p:nvPr>
        </p:nvSpPr>
        <p:spPr>
          <a:xfrm>
            <a:off x="881998" y="1053186"/>
            <a:ext cx="10776602" cy="5498763"/>
          </a:xfrm>
        </p:spPr>
        <p:txBody>
          <a:bodyPr>
            <a:normAutofit fontScale="85000" lnSpcReduction="10000"/>
          </a:bodyPr>
          <a:lstStyle/>
          <a:p>
            <a:pPr marL="754380" indent="-342900" algn="just">
              <a:spcBef>
                <a:spcPts val="0"/>
              </a:spcBef>
              <a:spcAft>
                <a:spcPts val="1000"/>
              </a:spcAft>
              <a:buFont typeface="+mj-lt"/>
              <a:buAutoNum type="arabicPeriod"/>
              <a:tabLst>
                <a:tab pos="1485900" algn="l"/>
              </a:tabLst>
            </a:pPr>
            <a:r>
              <a:rPr lang="en-029" sz="1800" b="1" dirty="0">
                <a:solidFill>
                  <a:srgbClr val="000000"/>
                </a:solidFill>
                <a:effectLst/>
                <a:latin typeface="Times New Roman" panose="02020603050405020304" pitchFamily="18" charset="0"/>
                <a:ea typeface="Times New Roman" panose="02020603050405020304" pitchFamily="18" charset="0"/>
              </a:rPr>
              <a:t>Applicants with BSc degree in Meteorology (2.5 GPA or higher) – </a:t>
            </a:r>
          </a:p>
          <a:p>
            <a:pPr marL="1165860" lvl="1" indent="-342900" algn="just">
              <a:spcBef>
                <a:spcPts val="0"/>
              </a:spcBef>
              <a:spcAft>
                <a:spcPts val="1000"/>
              </a:spcAft>
              <a:buFont typeface="+mj-lt"/>
              <a:buAutoNum type="arabicPeriod"/>
              <a:tabLst>
                <a:tab pos="1485900" algn="l"/>
              </a:tabLst>
            </a:pPr>
            <a:r>
              <a:rPr lang="en-029" sz="1800" dirty="0">
                <a:solidFill>
                  <a:schemeClr val="accent1">
                    <a:lumMod val="50000"/>
                  </a:schemeClr>
                </a:solidFill>
                <a:effectLst/>
                <a:latin typeface="Times New Roman" panose="02020603050405020304" pitchFamily="18" charset="0"/>
                <a:ea typeface="Times New Roman" panose="02020603050405020304" pitchFamily="18" charset="0"/>
              </a:rPr>
              <a:t>Similar to the Operational Aeronautical Forecasters’  Course.</a:t>
            </a:r>
          </a:p>
          <a:p>
            <a:pPr marL="1165860" lvl="1" indent="-342900" algn="just">
              <a:spcBef>
                <a:spcPts val="0"/>
              </a:spcBef>
              <a:spcAft>
                <a:spcPts val="1000"/>
              </a:spcAft>
              <a:buFont typeface="+mj-lt"/>
              <a:buAutoNum type="arabicPeriod"/>
              <a:tabLst>
                <a:tab pos="1485900" algn="l"/>
              </a:tabLst>
            </a:pPr>
            <a:r>
              <a:rPr lang="en-029" sz="1800" dirty="0">
                <a:solidFill>
                  <a:schemeClr val="accent1">
                    <a:lumMod val="50000"/>
                  </a:schemeClr>
                </a:solidFill>
                <a:effectLst/>
                <a:latin typeface="Times New Roman" panose="02020603050405020304" pitchFamily="18" charset="0"/>
                <a:ea typeface="Times New Roman" panose="02020603050405020304" pitchFamily="18" charset="0"/>
              </a:rPr>
              <a:t>Training period -2 to 3 months, with a recommended operational training or On-the-Job-Training of 4 to 6 months. </a:t>
            </a:r>
          </a:p>
          <a:p>
            <a:pPr marL="1165860" lvl="1" indent="-342900" algn="just">
              <a:spcBef>
                <a:spcPts val="0"/>
              </a:spcBef>
              <a:spcAft>
                <a:spcPts val="1000"/>
              </a:spcAft>
              <a:buFont typeface="+mj-lt"/>
              <a:buAutoNum type="arabicPeriod"/>
              <a:tabLst>
                <a:tab pos="1485900" algn="l"/>
              </a:tabLst>
            </a:pPr>
            <a:r>
              <a:rPr lang="en-029" sz="1800" dirty="0">
                <a:solidFill>
                  <a:schemeClr val="accent1">
                    <a:lumMod val="50000"/>
                  </a:schemeClr>
                </a:solidFill>
                <a:effectLst/>
                <a:latin typeface="Times New Roman" panose="02020603050405020304" pitchFamily="18" charset="0"/>
                <a:ea typeface="Times New Roman" panose="02020603050405020304" pitchFamily="18" charset="0"/>
              </a:rPr>
              <a:t>Risks: </a:t>
            </a:r>
            <a:r>
              <a:rPr lang="en-029" sz="1800" i="1" dirty="0">
                <a:solidFill>
                  <a:schemeClr val="accent1">
                    <a:lumMod val="50000"/>
                  </a:schemeClr>
                </a:solidFill>
                <a:effectLst/>
                <a:latin typeface="Times New Roman" panose="02020603050405020304" pitchFamily="18" charset="0"/>
                <a:ea typeface="Times New Roman" panose="02020603050405020304" pitchFamily="18" charset="0"/>
              </a:rPr>
              <a:t>The pool of candidates will be small and may favour the larger CMO Member States.</a:t>
            </a:r>
            <a:endParaRPr lang="en-029"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640080" indent="-228600" algn="just">
              <a:spcBef>
                <a:spcPts val="0"/>
              </a:spcBef>
              <a:spcAft>
                <a:spcPts val="1000"/>
              </a:spcAft>
              <a:buFont typeface="+mj-lt"/>
              <a:buAutoNum type="arabicPeriod"/>
              <a:tabLst>
                <a:tab pos="1485900" algn="l"/>
              </a:tabLst>
            </a:pPr>
            <a:r>
              <a:rPr lang="en-029" sz="1800" b="1" dirty="0">
                <a:solidFill>
                  <a:srgbClr val="000000"/>
                </a:solidFill>
                <a:effectLst/>
                <a:latin typeface="Times New Roman" panose="02020603050405020304" pitchFamily="18" charset="0"/>
                <a:ea typeface="Times New Roman" panose="02020603050405020304" pitchFamily="18" charset="0"/>
              </a:rPr>
              <a:t>Applicants with BSc degree in Mathematics or Physics</a:t>
            </a:r>
            <a:r>
              <a:rPr lang="en-029" sz="1800" dirty="0">
                <a:solidFill>
                  <a:srgbClr val="000000"/>
                </a:solidFill>
                <a:effectLst/>
                <a:latin typeface="Times New Roman" panose="02020603050405020304" pitchFamily="18" charset="0"/>
                <a:ea typeface="Times New Roman" panose="02020603050405020304" pitchFamily="18" charset="0"/>
              </a:rPr>
              <a:t>:</a:t>
            </a:r>
          </a:p>
          <a:p>
            <a:pPr marL="1149350" lvl="1" indent="-352425" algn="just">
              <a:spcBef>
                <a:spcPts val="0"/>
              </a:spcBef>
              <a:spcAft>
                <a:spcPts val="1000"/>
              </a:spcAft>
              <a:buFont typeface="+mj-lt"/>
              <a:buAutoNum type="arabicPeriod"/>
              <a:tabLst>
                <a:tab pos="1485900" algn="l"/>
              </a:tabLst>
            </a:pPr>
            <a:r>
              <a:rPr lang="en-029" sz="1600" dirty="0">
                <a:solidFill>
                  <a:srgbClr val="7030A0"/>
                </a:solidFill>
                <a:effectLst/>
                <a:latin typeface="Times New Roman" panose="02020603050405020304" pitchFamily="18" charset="0"/>
                <a:ea typeface="Times New Roman" panose="02020603050405020304" pitchFamily="18" charset="0"/>
              </a:rPr>
              <a:t>Training period 15 months, with a recommended operational training of 4 to 6 months. </a:t>
            </a:r>
          </a:p>
          <a:p>
            <a:pPr marL="1149350" lvl="1" indent="-352425" algn="just">
              <a:spcBef>
                <a:spcPts val="0"/>
              </a:spcBef>
              <a:spcAft>
                <a:spcPts val="1000"/>
              </a:spcAft>
              <a:buFont typeface="+mj-lt"/>
              <a:buAutoNum type="arabicPeriod"/>
              <a:tabLst>
                <a:tab pos="1485900" algn="l"/>
              </a:tabLst>
            </a:pPr>
            <a:r>
              <a:rPr lang="en-029" sz="1800" dirty="0">
                <a:solidFill>
                  <a:srgbClr val="7030A0"/>
                </a:solidFill>
                <a:effectLst/>
                <a:latin typeface="Times New Roman" panose="02020603050405020304" pitchFamily="18" charset="0"/>
                <a:ea typeface="Times New Roman" panose="02020603050405020304" pitchFamily="18" charset="0"/>
              </a:rPr>
              <a:t>Risks: </a:t>
            </a:r>
            <a:r>
              <a:rPr lang="en-029" sz="1800" i="1" dirty="0">
                <a:solidFill>
                  <a:srgbClr val="7030A0"/>
                </a:solidFill>
                <a:effectLst/>
                <a:latin typeface="Times New Roman" panose="02020603050405020304" pitchFamily="18" charset="0"/>
                <a:ea typeface="Times New Roman" panose="02020603050405020304" pitchFamily="18" charset="0"/>
              </a:rPr>
              <a:t>The pool of candidates will be small and may favour the larger CMO Member States</a:t>
            </a:r>
            <a:r>
              <a:rPr lang="en-029" sz="1800" i="1" dirty="0">
                <a:solidFill>
                  <a:srgbClr val="000000"/>
                </a:solidFill>
                <a:effectLst/>
                <a:latin typeface="Times New Roman" panose="02020603050405020304" pitchFamily="18" charset="0"/>
                <a:ea typeface="Times New Roman" panose="02020603050405020304" pitchFamily="18" charset="0"/>
              </a:rPr>
              <a:t>.</a:t>
            </a:r>
            <a:endParaRPr lang="en-029" sz="1800" dirty="0">
              <a:effectLst/>
              <a:latin typeface="Times New Roman" panose="02020603050405020304" pitchFamily="18" charset="0"/>
              <a:ea typeface="Times New Roman" panose="02020603050405020304" pitchFamily="18" charset="0"/>
            </a:endParaRPr>
          </a:p>
          <a:p>
            <a:pPr marL="640080" indent="-228600" algn="just">
              <a:spcBef>
                <a:spcPts val="0"/>
              </a:spcBef>
              <a:spcAft>
                <a:spcPts val="1000"/>
              </a:spcAft>
              <a:buFont typeface="+mj-lt"/>
              <a:buAutoNum type="arabicPeriod"/>
              <a:tabLst>
                <a:tab pos="1485900" algn="l"/>
              </a:tabLst>
            </a:pPr>
            <a:r>
              <a:rPr lang="en-029" sz="1800" b="1" dirty="0">
                <a:solidFill>
                  <a:srgbClr val="000000"/>
                </a:solidFill>
                <a:effectLst/>
                <a:latin typeface="Times New Roman" panose="02020603050405020304" pitchFamily="18" charset="0"/>
                <a:ea typeface="Times New Roman" panose="02020603050405020304" pitchFamily="18" charset="0"/>
              </a:rPr>
              <a:t>CIMH ELMT and MLMT candidates from 2011 and beyond. </a:t>
            </a:r>
            <a:endParaRPr lang="en-029" sz="1800" dirty="0">
              <a:effectLst/>
              <a:latin typeface="Times New Roman" panose="02020603050405020304" pitchFamily="18" charset="0"/>
              <a:ea typeface="Times New Roman" panose="02020603050405020304" pitchFamily="18" charset="0"/>
            </a:endParaRPr>
          </a:p>
          <a:p>
            <a:pPr marL="1165860" lvl="1" indent="-342900" algn="just">
              <a:spcBef>
                <a:spcPts val="0"/>
              </a:spcBef>
              <a:spcAft>
                <a:spcPts val="1000"/>
              </a:spcAft>
              <a:buFont typeface="+mj-lt"/>
              <a:buAutoNum type="arabicPeriod"/>
              <a:tabLst>
                <a:tab pos="1485900" algn="l"/>
              </a:tabLst>
            </a:pPr>
            <a:r>
              <a:rPr lang="en-029" sz="1800" dirty="0">
                <a:solidFill>
                  <a:schemeClr val="accent2">
                    <a:lumMod val="50000"/>
                  </a:schemeClr>
                </a:solidFill>
                <a:effectLst/>
                <a:latin typeface="Times New Roman" panose="02020603050405020304" pitchFamily="18" charset="0"/>
                <a:ea typeface="Times New Roman" panose="02020603050405020304" pitchFamily="18" charset="0"/>
              </a:rPr>
              <a:t>Candidates with CAPE Maths (Unit 1 and Unit 2) and CAPE Physics (Unit 1) can also be eligible. But will need to take General Meteorology.</a:t>
            </a:r>
          </a:p>
          <a:p>
            <a:pPr marL="1165860" lvl="1" indent="-342900" algn="just">
              <a:spcBef>
                <a:spcPts val="0"/>
              </a:spcBef>
              <a:spcAft>
                <a:spcPts val="1000"/>
              </a:spcAft>
              <a:buFont typeface="+mj-lt"/>
              <a:buAutoNum type="arabicPeriod"/>
              <a:tabLst>
                <a:tab pos="1485900" algn="l"/>
              </a:tabLst>
            </a:pPr>
            <a:r>
              <a:rPr lang="en-029" sz="1800" dirty="0">
                <a:solidFill>
                  <a:schemeClr val="accent2">
                    <a:lumMod val="50000"/>
                  </a:schemeClr>
                </a:solidFill>
                <a:effectLst/>
                <a:latin typeface="Times New Roman" panose="02020603050405020304" pitchFamily="18" charset="0"/>
                <a:ea typeface="Times New Roman" panose="02020603050405020304" pitchFamily="18" charset="0"/>
              </a:rPr>
              <a:t>Training period 18 months, with the Bridging course in place.</a:t>
            </a:r>
          </a:p>
          <a:p>
            <a:pPr marL="1165860" lvl="1" indent="-342900" algn="just">
              <a:spcBef>
                <a:spcPts val="0"/>
              </a:spcBef>
              <a:spcAft>
                <a:spcPts val="1000"/>
              </a:spcAft>
              <a:buFont typeface="+mj-lt"/>
              <a:buAutoNum type="arabicPeriod"/>
              <a:tabLst>
                <a:tab pos="1485900" algn="l"/>
              </a:tabLst>
            </a:pPr>
            <a:r>
              <a:rPr lang="en-029" sz="1800" i="1" dirty="0">
                <a:solidFill>
                  <a:schemeClr val="accent2">
                    <a:lumMod val="50000"/>
                  </a:schemeClr>
                </a:solidFill>
                <a:effectLst/>
                <a:latin typeface="Times New Roman" panose="02020603050405020304" pitchFamily="18" charset="0"/>
                <a:ea typeface="Times New Roman" panose="02020603050405020304" pitchFamily="18" charset="0"/>
              </a:rPr>
              <a:t>Risks: This will always be a lengthy option and cannot be less than 15 months.</a:t>
            </a:r>
          </a:p>
          <a:p>
            <a:pPr marL="640080" indent="-228600" algn="just">
              <a:lnSpc>
                <a:spcPct val="115000"/>
              </a:lnSpc>
              <a:spcBef>
                <a:spcPts val="0"/>
              </a:spcBef>
              <a:spcAft>
                <a:spcPts val="1000"/>
              </a:spcAft>
              <a:buFont typeface="+mj-lt"/>
              <a:buAutoNum type="arabicPeriod"/>
              <a:tabLst>
                <a:tab pos="1485900" algn="l"/>
              </a:tabLst>
            </a:pPr>
            <a:r>
              <a:rPr lang="en-029" sz="1800" b="1" dirty="0">
                <a:solidFill>
                  <a:srgbClr val="000000"/>
                </a:solidFill>
                <a:effectLst/>
                <a:latin typeface="Times New Roman" panose="02020603050405020304" pitchFamily="18" charset="0"/>
                <a:ea typeface="Times New Roman" panose="02020603050405020304" pitchFamily="18" charset="0"/>
              </a:rPr>
              <a:t>A stand-alone SLMT forecasters’ course.</a:t>
            </a:r>
            <a:endParaRPr lang="en-029" sz="1800" dirty="0">
              <a:effectLst/>
              <a:latin typeface="Times New Roman" panose="02020603050405020304" pitchFamily="18" charset="0"/>
              <a:ea typeface="Times New Roman" panose="02020603050405020304" pitchFamily="18" charset="0"/>
            </a:endParaRPr>
          </a:p>
          <a:p>
            <a:pPr marL="1165860" lvl="1" indent="-342900" algn="just">
              <a:spcBef>
                <a:spcPts val="0"/>
              </a:spcBef>
              <a:spcAft>
                <a:spcPts val="1000"/>
              </a:spcAft>
              <a:buFont typeface="+mj-lt"/>
              <a:buAutoNum type="arabicPeriod"/>
              <a:tabLst>
                <a:tab pos="1485900" algn="l"/>
              </a:tabLst>
            </a:pPr>
            <a:r>
              <a:rPr lang="en-029" sz="1800" dirty="0">
                <a:solidFill>
                  <a:srgbClr val="000000"/>
                </a:solidFill>
                <a:effectLst/>
                <a:latin typeface="Times New Roman" panose="02020603050405020304" pitchFamily="18" charset="0"/>
                <a:ea typeface="Times New Roman" panose="02020603050405020304" pitchFamily="18" charset="0"/>
              </a:rPr>
              <a:t>There need to be more lecturers at CIMH to separate the UWI programme from the SLMT.</a:t>
            </a:r>
          </a:p>
          <a:p>
            <a:pPr marL="1165860" lvl="1" indent="-342900" algn="just">
              <a:spcBef>
                <a:spcPts val="0"/>
              </a:spcBef>
              <a:spcAft>
                <a:spcPts val="1000"/>
              </a:spcAft>
              <a:buFont typeface="+mj-lt"/>
              <a:buAutoNum type="arabicPeriod"/>
              <a:tabLst>
                <a:tab pos="1485900" algn="l"/>
              </a:tabLst>
            </a:pPr>
            <a:r>
              <a:rPr lang="en-029" sz="1800" dirty="0">
                <a:solidFill>
                  <a:srgbClr val="000000"/>
                </a:solidFill>
                <a:effectLst/>
                <a:latin typeface="Times New Roman" panose="02020603050405020304" pitchFamily="18" charset="0"/>
                <a:ea typeface="Times New Roman" panose="02020603050405020304" pitchFamily="18" charset="0"/>
              </a:rPr>
              <a:t> The programmes cannot run concurrently with the current staff complement to achieve the required reduced delivery time.</a:t>
            </a:r>
            <a:endParaRPr lang="en-029" sz="1800" dirty="0">
              <a:latin typeface="Times New Roman" panose="02020603050405020304" pitchFamily="18" charset="0"/>
              <a:ea typeface="Times New Roman" panose="02020603050405020304" pitchFamily="18" charset="0"/>
            </a:endParaRPr>
          </a:p>
          <a:p>
            <a:pPr marL="1165860" lvl="1" indent="-342900" algn="just">
              <a:spcBef>
                <a:spcPts val="0"/>
              </a:spcBef>
              <a:spcAft>
                <a:spcPts val="1000"/>
              </a:spcAft>
              <a:buFont typeface="+mj-lt"/>
              <a:buAutoNum type="arabicPeriod"/>
              <a:tabLst>
                <a:tab pos="1485900" algn="l"/>
              </a:tabLst>
            </a:pPr>
            <a:r>
              <a:rPr lang="en-029" sz="1800" dirty="0">
                <a:solidFill>
                  <a:srgbClr val="000000"/>
                </a:solidFill>
                <a:effectLst/>
                <a:latin typeface="Times New Roman" panose="02020603050405020304" pitchFamily="18" charset="0"/>
                <a:ea typeface="Times New Roman" panose="02020603050405020304" pitchFamily="18" charset="0"/>
              </a:rPr>
              <a:t>A proposed option will be to have a shortened SLMT course run every three years when it will be the only CIMH aeronautical meteorological course offered. That is, there will be no other CIMH Aeronautical (i.e., no ELMT or MLMT) </a:t>
            </a:r>
            <a:endParaRPr lang="en-GB" sz="2400" dirty="0">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97D3BDBA-1C5C-4B90-AE74-113E0B024A2C}"/>
              </a:ext>
            </a:extLst>
          </p:cNvPr>
          <p:cNvSpPr>
            <a:spLocks noGrp="1"/>
          </p:cNvSpPr>
          <p:nvPr>
            <p:ph type="sldNum" sz="quarter" idx="12"/>
          </p:nvPr>
        </p:nvSpPr>
        <p:spPr/>
        <p:txBody>
          <a:bodyPr/>
          <a:lstStyle/>
          <a:p>
            <a:fld id="{B43B25CA-4569-4633-9903-57EBA67FA385}" type="slidenum">
              <a:rPr lang="en-029" smtClean="0"/>
              <a:pPr/>
              <a:t>8</a:t>
            </a:fld>
            <a:endParaRPr lang="en-029"/>
          </a:p>
        </p:txBody>
      </p:sp>
      <p:pic>
        <p:nvPicPr>
          <p:cNvPr id="6" name="Picture 7" descr="cimh-logo-colour">
            <a:extLst>
              <a:ext uri="{FF2B5EF4-FFF2-40B4-BE49-F238E27FC236}">
                <a16:creationId xmlns:a16="http://schemas.microsoft.com/office/drawing/2014/main" xmlns="" id="{EF34F29B-608D-4D4E-9A49-A00092710CD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5637213"/>
            <a:ext cx="1066800" cy="97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54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7854E-AF71-4DC2-91E6-3DF7153FF6B3}"/>
              </a:ext>
            </a:extLst>
          </p:cNvPr>
          <p:cNvSpPr>
            <a:spLocks noGrp="1"/>
          </p:cNvSpPr>
          <p:nvPr>
            <p:ph type="title"/>
          </p:nvPr>
        </p:nvSpPr>
        <p:spPr/>
        <p:txBody>
          <a:bodyPr>
            <a:normAutofit/>
          </a:bodyPr>
          <a:lstStyle/>
          <a:p>
            <a:pPr algn="ctr"/>
            <a:r>
              <a:rPr lang="en-029" sz="3200" b="1" i="1" dirty="0">
                <a:latin typeface="Cambria" panose="02040503050406030204" pitchFamily="18" charset="0"/>
                <a:ea typeface="Calibri" panose="020F0502020204030204" pitchFamily="34" charset="0"/>
                <a:cs typeface="Times New Roman" panose="02020603050405020304" pitchFamily="18" charset="0"/>
              </a:rPr>
              <a:t>3- The </a:t>
            </a:r>
            <a:r>
              <a:rPr lang="en-029" sz="3200" b="1" dirty="0">
                <a:effectLst/>
                <a:latin typeface="Times New Roman" panose="02020603050405020304" pitchFamily="18" charset="0"/>
                <a:ea typeface="Times New Roman" panose="02020603050405020304" pitchFamily="18" charset="0"/>
              </a:rPr>
              <a:t>Aeronautical Observer Training Course vs </a:t>
            </a:r>
            <a:br>
              <a:rPr lang="en-029" sz="3200" b="1" dirty="0">
                <a:effectLst/>
                <a:latin typeface="Times New Roman" panose="02020603050405020304" pitchFamily="18" charset="0"/>
                <a:ea typeface="Times New Roman" panose="02020603050405020304" pitchFamily="18" charset="0"/>
              </a:rPr>
            </a:br>
            <a:r>
              <a:rPr lang="en-029" sz="3200" b="1" i="1" dirty="0">
                <a:latin typeface="Cambria" panose="02040503050406030204" pitchFamily="18" charset="0"/>
                <a:ea typeface="Calibri" panose="020F0502020204030204" pitchFamily="34" charset="0"/>
                <a:cs typeface="Times New Roman" panose="02020603050405020304" pitchFamily="18" charset="0"/>
              </a:rPr>
              <a:t>Entry Level Meteorological Technicians’ course</a:t>
            </a:r>
            <a:endParaRPr lang="en-029" sz="3200" dirty="0"/>
          </a:p>
        </p:txBody>
      </p:sp>
      <p:sp>
        <p:nvSpPr>
          <p:cNvPr id="5" name="Text Placeholder 4">
            <a:extLst>
              <a:ext uri="{FF2B5EF4-FFF2-40B4-BE49-F238E27FC236}">
                <a16:creationId xmlns:a16="http://schemas.microsoft.com/office/drawing/2014/main" xmlns="" id="{5AA8E862-2F8D-4740-8466-2058F238548A}"/>
              </a:ext>
            </a:extLst>
          </p:cNvPr>
          <p:cNvSpPr>
            <a:spLocks noGrp="1"/>
          </p:cNvSpPr>
          <p:nvPr>
            <p:ph type="body" idx="1"/>
          </p:nvPr>
        </p:nvSpPr>
        <p:spPr>
          <a:xfrm>
            <a:off x="776614" y="2001511"/>
            <a:ext cx="5121266" cy="777240"/>
          </a:xfrm>
        </p:spPr>
        <p:txBody>
          <a:bodyPr>
            <a:normAutofit/>
          </a:bodyPr>
          <a:lstStyle/>
          <a:p>
            <a:pPr lvl="1"/>
            <a:r>
              <a:rPr lang="en-029" sz="2400" dirty="0"/>
              <a:t>ELMT</a:t>
            </a:r>
          </a:p>
        </p:txBody>
      </p:sp>
      <p:sp>
        <p:nvSpPr>
          <p:cNvPr id="3" name="Content Placeholder 2">
            <a:extLst>
              <a:ext uri="{FF2B5EF4-FFF2-40B4-BE49-F238E27FC236}">
                <a16:creationId xmlns:a16="http://schemas.microsoft.com/office/drawing/2014/main" xmlns="" id="{C1D72D94-4D01-4BC9-AA12-971941D0CF6F}"/>
              </a:ext>
            </a:extLst>
          </p:cNvPr>
          <p:cNvSpPr>
            <a:spLocks noGrp="1"/>
          </p:cNvSpPr>
          <p:nvPr>
            <p:ph sz="half" idx="2"/>
          </p:nvPr>
        </p:nvSpPr>
        <p:spPr>
          <a:xfrm>
            <a:off x="688932" y="2670750"/>
            <a:ext cx="5308008" cy="3867470"/>
          </a:xfrm>
        </p:spPr>
        <p:txBody>
          <a:bodyPr anchor="ctr">
            <a:noAutofit/>
          </a:bodyPr>
          <a:lstStyle/>
          <a:p>
            <a:pPr marL="182563" indent="-182563">
              <a:spcBef>
                <a:spcPts val="600"/>
              </a:spcBef>
            </a:pPr>
            <a:r>
              <a:rPr lang="en-US" sz="1600" dirty="0">
                <a:latin typeface="Calibri" panose="020F0502020204030204" pitchFamily="34" charset="0"/>
                <a:cs typeface="Calibri" panose="020F0502020204030204" pitchFamily="34" charset="0"/>
              </a:rPr>
              <a:t>Note the ELMT has more academic components;</a:t>
            </a:r>
          </a:p>
          <a:p>
            <a:pPr marL="182563" indent="-182563">
              <a:spcBef>
                <a:spcPts val="600"/>
              </a:spcBef>
            </a:pPr>
            <a:r>
              <a:rPr lang="en-US" sz="1600" dirty="0">
                <a:latin typeface="Calibri" panose="020F0502020204030204" pitchFamily="34" charset="0"/>
                <a:cs typeface="Calibri" panose="020F0502020204030204" pitchFamily="34" charset="0"/>
              </a:rPr>
              <a:t>There were above normal instances of absenteeism, late to classes, leaving class in the middle of lectures, and sleeping in class</a:t>
            </a:r>
            <a:endParaRPr lang="en-US" sz="1600" b="0" i="0" u="none" strike="noStrike" baseline="0" dirty="0">
              <a:latin typeface="Calibri" panose="020F0502020204030204" pitchFamily="34" charset="0"/>
              <a:cs typeface="Calibri" panose="020F0502020204030204" pitchFamily="34" charset="0"/>
            </a:endParaRPr>
          </a:p>
          <a:p>
            <a:pPr marL="182563" indent="-182563">
              <a:spcBef>
                <a:spcPts val="600"/>
              </a:spcBef>
            </a:pPr>
            <a:r>
              <a:rPr lang="en-US" sz="1600" dirty="0">
                <a:latin typeface="Calibri" panose="020F0502020204030204" pitchFamily="34" charset="0"/>
                <a:cs typeface="Calibri" panose="020F0502020204030204" pitchFamily="34" charset="0"/>
              </a:rPr>
              <a:t>Note, the students were assessed to be academically capable but poor attitude hurt significantly.</a:t>
            </a:r>
          </a:p>
          <a:p>
            <a:pPr marL="182563" indent="-182563">
              <a:spcBef>
                <a:spcPts val="600"/>
              </a:spcBef>
            </a:pPr>
            <a:r>
              <a:rPr lang="en-US" sz="1600" dirty="0">
                <a:latin typeface="Calibri" panose="020F0502020204030204" pitchFamily="34" charset="0"/>
                <a:cs typeface="Calibri" panose="020F0502020204030204" pitchFamily="34" charset="0"/>
              </a:rPr>
              <a:t>There were eleven (11) subject failures.</a:t>
            </a:r>
            <a:endParaRPr lang="en-US" sz="1600" b="0" i="0" u="none" strike="noStrike" baseline="0" dirty="0">
              <a:latin typeface="Calibri" panose="020F0502020204030204" pitchFamily="34" charset="0"/>
              <a:cs typeface="Calibri" panose="020F0502020204030204" pitchFamily="34" charset="0"/>
            </a:endParaRPr>
          </a:p>
          <a:p>
            <a:pPr marL="182563" indent="-182563">
              <a:spcBef>
                <a:spcPts val="600"/>
              </a:spcBef>
            </a:pPr>
            <a:r>
              <a:rPr lang="en-US" sz="1600" dirty="0">
                <a:latin typeface="Calibri" panose="020F0502020204030204" pitchFamily="34" charset="0"/>
                <a:cs typeface="Calibri" panose="020F0502020204030204" pitchFamily="34" charset="0"/>
              </a:rPr>
              <a:t>The notable challenges encountered in executing the  Practical classes</a:t>
            </a:r>
          </a:p>
          <a:p>
            <a:pPr marL="182563" indent="-182563">
              <a:spcBef>
                <a:spcPts val="600"/>
              </a:spcBef>
            </a:pPr>
            <a:r>
              <a:rPr lang="en-US" sz="1600" dirty="0">
                <a:latin typeface="Calibri" panose="020F0502020204030204" pitchFamily="34" charset="0"/>
                <a:cs typeface="Calibri" panose="020F0502020204030204" pitchFamily="34" charset="0"/>
              </a:rPr>
              <a:t>Despite constant and repeated consultations with the liaison officer. </a:t>
            </a:r>
          </a:p>
          <a:p>
            <a:pPr marL="182563" indent="-182563">
              <a:spcBef>
                <a:spcPts val="600"/>
              </a:spcBef>
            </a:pPr>
            <a:r>
              <a:rPr lang="en-US" sz="1600" b="0" i="0" u="none" strike="noStrike" baseline="0" dirty="0">
                <a:latin typeface="Calibri" panose="020F0502020204030204" pitchFamily="34" charset="0"/>
                <a:cs typeface="Calibri" panose="020F0502020204030204" pitchFamily="34" charset="0"/>
              </a:rPr>
              <a:t>Practical work of the ELMT not fully assessed by the CIMH trainers because students’ “in-office” work and practical exam, to date were not received.</a:t>
            </a:r>
          </a:p>
          <a:p>
            <a:pPr marL="182563" indent="-182563">
              <a:spcBef>
                <a:spcPts val="600"/>
              </a:spcBef>
            </a:pPr>
            <a:r>
              <a:rPr lang="en-US" sz="1600" dirty="0">
                <a:latin typeface="Calibri" panose="020F0502020204030204" pitchFamily="34" charset="0"/>
                <a:cs typeface="Calibri" panose="020F0502020204030204" pitchFamily="34" charset="0"/>
              </a:rPr>
              <a:t>Both Students failed</a:t>
            </a:r>
            <a:endParaRPr lang="en-029" sz="16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xmlns="" id="{0B6E7440-3F67-49EB-8D97-E26FC5B35751}"/>
              </a:ext>
            </a:extLst>
          </p:cNvPr>
          <p:cNvSpPr>
            <a:spLocks noGrp="1"/>
          </p:cNvSpPr>
          <p:nvPr>
            <p:ph type="body" sz="quarter" idx="3"/>
          </p:nvPr>
        </p:nvSpPr>
        <p:spPr>
          <a:xfrm>
            <a:off x="5996940" y="1999032"/>
            <a:ext cx="5027113" cy="777240"/>
          </a:xfrm>
        </p:spPr>
        <p:txBody>
          <a:bodyPr/>
          <a:lstStyle/>
          <a:p>
            <a:r>
              <a:rPr lang="en-029" dirty="0"/>
              <a:t>AOTC</a:t>
            </a:r>
          </a:p>
        </p:txBody>
      </p:sp>
      <p:sp>
        <p:nvSpPr>
          <p:cNvPr id="4" name="Content Placeholder 3">
            <a:extLst>
              <a:ext uri="{FF2B5EF4-FFF2-40B4-BE49-F238E27FC236}">
                <a16:creationId xmlns:a16="http://schemas.microsoft.com/office/drawing/2014/main" xmlns="" id="{DD93F341-70A6-4EF2-97B2-8F3C1F1B4071}"/>
              </a:ext>
            </a:extLst>
          </p:cNvPr>
          <p:cNvSpPr>
            <a:spLocks noGrp="1"/>
          </p:cNvSpPr>
          <p:nvPr>
            <p:ph sz="quarter" idx="4"/>
          </p:nvPr>
        </p:nvSpPr>
        <p:spPr>
          <a:xfrm>
            <a:off x="5996940" y="2612520"/>
            <a:ext cx="5940364" cy="3976433"/>
          </a:xfrm>
        </p:spPr>
        <p:txBody>
          <a:bodyPr>
            <a:noAutofit/>
          </a:bodyPr>
          <a:lstStyle/>
          <a:p>
            <a:r>
              <a:rPr lang="en-US" sz="1600" dirty="0"/>
              <a:t>The lone student was active and attentive throughout and very willing to learn.</a:t>
            </a:r>
          </a:p>
          <a:p>
            <a:r>
              <a:rPr lang="en-US" sz="1600" dirty="0"/>
              <a:t>Despite a medical emergency, early on, the student never missed classes ;</a:t>
            </a:r>
          </a:p>
          <a:p>
            <a:r>
              <a:rPr lang="en-US" sz="1600" dirty="0"/>
              <a:t>A very important aspect was the support provided by the senior meteorological observers (SMO) – as the liaison of the Service</a:t>
            </a:r>
          </a:p>
          <a:p>
            <a:r>
              <a:rPr lang="en-US" sz="1600" dirty="0"/>
              <a:t>The involvement of and discussions with the SMO  on matters of concern, provided the required on-site guidance from experienced observers, to assist CIMH trainers to competently train newly recruited trainee. </a:t>
            </a:r>
          </a:p>
          <a:p>
            <a:r>
              <a:rPr lang="en-US" sz="1600" dirty="0"/>
              <a:t>The Service also allowed access to the real-time digital observations allowing accurate assessment of the  students’ observations</a:t>
            </a:r>
          </a:p>
          <a:p>
            <a:r>
              <a:rPr lang="en-US" sz="1600" dirty="0"/>
              <a:t>The student achieved a Credit. </a:t>
            </a:r>
            <a:endParaRPr lang="en-029" sz="1600" dirty="0"/>
          </a:p>
        </p:txBody>
      </p:sp>
      <p:sp>
        <p:nvSpPr>
          <p:cNvPr id="9" name="Slide Number Placeholder 8">
            <a:extLst>
              <a:ext uri="{FF2B5EF4-FFF2-40B4-BE49-F238E27FC236}">
                <a16:creationId xmlns:a16="http://schemas.microsoft.com/office/drawing/2014/main" xmlns="" id="{695C635F-7CE2-48E2-85D9-7A65B49AC04A}"/>
              </a:ext>
            </a:extLst>
          </p:cNvPr>
          <p:cNvSpPr>
            <a:spLocks noGrp="1"/>
          </p:cNvSpPr>
          <p:nvPr>
            <p:ph type="sldNum" sz="quarter" idx="12"/>
          </p:nvPr>
        </p:nvSpPr>
        <p:spPr/>
        <p:txBody>
          <a:bodyPr>
            <a:normAutofit/>
          </a:bodyPr>
          <a:lstStyle/>
          <a:p>
            <a:pPr>
              <a:spcAft>
                <a:spcPts val="600"/>
              </a:spcAft>
            </a:pPr>
            <a:fld id="{B43B25CA-4569-4633-9903-57EBA67FA385}" type="slidenum">
              <a:rPr lang="en-029" smtClean="0"/>
              <a:pPr>
                <a:spcAft>
                  <a:spcPts val="600"/>
                </a:spcAft>
              </a:pPr>
              <a:t>9</a:t>
            </a:fld>
            <a:endParaRPr lang="en-029"/>
          </a:p>
        </p:txBody>
      </p:sp>
      <p:pic>
        <p:nvPicPr>
          <p:cNvPr id="11" name="Picture 7" descr="cimh-logo-colour">
            <a:extLst>
              <a:ext uri="{FF2B5EF4-FFF2-40B4-BE49-F238E27FC236}">
                <a16:creationId xmlns:a16="http://schemas.microsoft.com/office/drawing/2014/main" xmlns="" id="{6BFFCAEA-16BB-47C9-879E-1F2C65AEA48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247" y="401730"/>
            <a:ext cx="823306" cy="751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94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5578</TotalTime>
  <Words>3137</Words>
  <Application>Microsoft Office PowerPoint</Application>
  <PresentationFormat>Custom</PresentationFormat>
  <Paragraphs>386</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1_Basis</vt:lpstr>
      <vt:lpstr>Meteorology section   Training Report Directors’ Meeting  2021 </vt:lpstr>
      <vt:lpstr>CONTENT</vt:lpstr>
      <vt:lpstr>1a - Training Results</vt:lpstr>
      <vt:lpstr> 1.b  Current Academic Year 2021-2022</vt:lpstr>
      <vt:lpstr>1- c UWI BSc. Degree Program: 2021-2022 Meteorology Program</vt:lpstr>
      <vt:lpstr>2a - Senior Level Meteorological Course 2022</vt:lpstr>
      <vt:lpstr>2b- Senior Level Meteorological Course 2022</vt:lpstr>
      <vt:lpstr>2c - Proposed SLMT Options</vt:lpstr>
      <vt:lpstr>3- The Aeronautical Observer Training Course vs  Entry Level Meteorological Technicians’ course</vt:lpstr>
      <vt:lpstr>4 -The issues with virtual training </vt:lpstr>
      <vt:lpstr>Slide 11</vt:lpstr>
      <vt:lpstr>CIMH Preparations for Virtual training</vt:lpstr>
      <vt:lpstr>The Stresses on Online Learning  Are Students Prepared?</vt:lpstr>
      <vt:lpstr>Slide 14</vt:lpstr>
      <vt:lpstr>5 - Planned Short Courses and Workshops</vt:lpstr>
      <vt:lpstr>Challenges identified by staff</vt:lpstr>
      <vt:lpstr>WE NEED YOUR SUPPORT</vt:lpstr>
      <vt:lpstr>Standard of Training</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HIGHLIGHTS 2020</dc:title>
  <dc:creator>Kathy-Ann Caesar</dc:creator>
  <cp:lastModifiedBy>DeSouza</cp:lastModifiedBy>
  <cp:revision>59</cp:revision>
  <dcterms:created xsi:type="dcterms:W3CDTF">2020-11-01T01:22:07Z</dcterms:created>
  <dcterms:modified xsi:type="dcterms:W3CDTF">2021-11-17T10:17:37Z</dcterms:modified>
</cp:coreProperties>
</file>