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02" y="-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aribbean Map.png"/>
          <p:cNvPicPr>
            <a:picLocks noChangeAspect="1"/>
          </p:cNvPicPr>
          <p:nvPr userDrawn="1"/>
        </p:nvPicPr>
        <p:blipFill>
          <a:blip r:embed="rId2" cstate="print">
            <a:lum contrast="-2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Banner.png"/>
          <p:cNvPicPr>
            <a:picLocks noChangeAspect="1"/>
          </p:cNvPicPr>
          <p:nvPr userDrawn="1"/>
        </p:nvPicPr>
        <p:blipFill>
          <a:blip r:embed="rId3" cstate="print">
            <a:lum bright="10000"/>
          </a:blip>
          <a:stretch>
            <a:fillRect/>
          </a:stretch>
        </p:blipFill>
        <p:spPr>
          <a:xfrm>
            <a:off x="1142" y="0"/>
            <a:ext cx="9142858" cy="380952"/>
          </a:xfrm>
          <a:prstGeom prst="rect">
            <a:avLst/>
          </a:prstGeom>
        </p:spPr>
      </p:pic>
      <p:pic>
        <p:nvPicPr>
          <p:cNvPr id="11" name="Picture 10" descr="LOGO-Small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" y="62484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8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E00D012-97F7-4293-880A-59C2BF464708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0C97080-2EA1-411F-B9A4-6150AAC7F3D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7" name="Picture 6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9" name="Picture 8" descr="LOGO-Small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Banner-V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1752600"/>
            <a:ext cx="168275" cy="4038600"/>
          </a:xfrm>
          <a:prstGeom prst="rect">
            <a:avLst/>
          </a:prstGeom>
        </p:spPr>
      </p:pic>
      <p:pic>
        <p:nvPicPr>
          <p:cNvPr id="9" name="Picture 8" descr="LOGO-Small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57200"/>
            <a:ext cx="628454" cy="6096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 descr="LOGO-Small.jpg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1000"/>
            <a:ext cx="628454" cy="685800"/>
          </a:xfrm>
          <a:prstGeom prst="rect">
            <a:avLst/>
          </a:prstGeom>
        </p:spPr>
      </p:pic>
      <p:pic>
        <p:nvPicPr>
          <p:cNvPr id="6" name="Picture 5" descr="Untitled-1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1" y="1905000"/>
            <a:ext cx="152400" cy="381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trp.wmo.int/mod/resource/view.php?id=13753" TargetMode="External"/><Relationship Id="rId7" Type="http://schemas.openxmlformats.org/officeDocument/2006/relationships/hyperlink" Target="https://oscar.wmo.int/surface/index.html" TargetMode="External"/><Relationship Id="rId2" Type="http://schemas.openxmlformats.org/officeDocument/2006/relationships/hyperlink" Target="https://etrp.wmo.int/course/view.php?id=1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emas.wmo.int/wmdr" TargetMode="External"/><Relationship Id="rId5" Type="http://schemas.openxmlformats.org/officeDocument/2006/relationships/hyperlink" Target="https://library.wmo.int/doc_num.php?explnum_id=10883" TargetMode="External"/><Relationship Id="rId4" Type="http://schemas.openxmlformats.org/officeDocument/2006/relationships/hyperlink" Target="https://etrp.wmo.int/course/view.php?id=146&amp;section=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2021</a:t>
            </a:r>
            <a:r>
              <a:rPr lang="en-US" dirty="0" smtClean="0"/>
              <a:t> </a:t>
            </a:r>
            <a:r>
              <a:rPr lang="en-GB" b="1" dirty="0" smtClean="0"/>
              <a:t>MEETING OF DIRECTORS OF METEOROLOGICAL SERVICES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Document 2</a:t>
            </a:r>
          </a:p>
          <a:p>
            <a:r>
              <a:rPr lang="en-GB" b="1" dirty="0" smtClean="0"/>
              <a:t>STATUS OF ACTIONS FROM THE PREVIOUS MEETING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1" y="1447800"/>
          <a:ext cx="8153400" cy="4038600"/>
        </p:xfrm>
        <a:graphic>
          <a:graphicData uri="http://schemas.openxmlformats.org/drawingml/2006/table">
            <a:tbl>
              <a:tblPr/>
              <a:tblGrid>
                <a:gridCol w="824572"/>
                <a:gridCol w="1063780"/>
                <a:gridCol w="3799216"/>
                <a:gridCol w="1097551"/>
                <a:gridCol w="1368281"/>
              </a:tblGrid>
              <a:tr h="50482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Agenda item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8381" marR="302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Times New Roman"/>
                          <a:cs typeface="Arial"/>
                        </a:rPr>
                        <a:t>Title/Sub-title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Times New Roman"/>
                          <a:cs typeface="Arial"/>
                        </a:rPr>
                        <a:t>Action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Times New Roman"/>
                          <a:cs typeface="Arial"/>
                        </a:rPr>
                        <a:t>Action by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Times New Roman"/>
                          <a:cs typeface="Arial"/>
                        </a:rPr>
                        <a:t>Deadline/Status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3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>
                          <a:latin typeface="Arial"/>
                          <a:ea typeface="Times New Roman"/>
                          <a:cs typeface="Arial"/>
                        </a:rPr>
                        <a:t>Training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Convening of a committee </a:t>
                      </a:r>
                      <a:r>
                        <a:rPr lang="en-029" sz="1100">
                          <a:latin typeface="Arial"/>
                          <a:ea typeface="Times New Roman"/>
                          <a:cs typeface="Arial"/>
                        </a:rPr>
                        <a:t>to review the proposed SLMT course.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CIMH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Directors so desired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latin typeface="Arial"/>
                          <a:ea typeface="Times New Roman"/>
                          <a:cs typeface="Arial"/>
                        </a:rPr>
                        <a:t>End of Q1 2021</a:t>
                      </a:r>
                      <a:endParaRPr lang="en-US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65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4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Operational Matters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A) WMO AGM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B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) WIGOS Implementation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c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) ICAO Meteorological Information Exchange Model (IWXXM)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Meteorological 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Services to have the RSBN and RBCN issues resolved, with the assistance of Science and Technology Officer (STO</a:t>
                      </a: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).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Meteorological Services to </a:t>
                      </a: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update their metadata in OSCAR/Surface; The STO will assist upon </a:t>
                      </a:r>
                      <a:r>
                        <a:rPr lang="en-US" sz="1100" dirty="0" smtClean="0">
                          <a:latin typeface="Arial"/>
                          <a:ea typeface="Times New Roman"/>
                          <a:cs typeface="Arial"/>
                        </a:rPr>
                        <a:t>request.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Meteorological Services to begin transmission of </a:t>
                      </a:r>
                      <a:r>
                        <a:rPr lang="en-US" sz="1100" dirty="0">
                          <a:latin typeface="Arial"/>
                          <a:ea typeface="Times New Roman"/>
                          <a:cs typeface="Arial"/>
                        </a:rPr>
                        <a:t>all aeronautical observations, forecasts, significant weather alerts, forecasts and volcanic ash advisories in IWXXM format. 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Members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Members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Members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As 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soon as possible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latin typeface="Arial"/>
                          <a:ea typeface="Times New Roman"/>
                          <a:cs typeface="Arial"/>
                        </a:rPr>
                        <a:t>As </a:t>
                      </a:r>
                      <a:r>
                        <a:rPr lang="en-GB" sz="1100" dirty="0">
                          <a:latin typeface="Arial"/>
                          <a:ea typeface="Times New Roman"/>
                          <a:cs typeface="Arial"/>
                        </a:rPr>
                        <a:t>soon as possible</a:t>
                      </a:r>
                      <a:endParaRPr lang="en-US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1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1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100" b="1" dirty="0" smtClean="0">
                        <a:latin typeface="Arial"/>
                        <a:ea typeface="Times New Roman"/>
                        <a:cs typeface="Arial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5 </a:t>
                      </a:r>
                      <a:r>
                        <a:rPr lang="en-GB" sz="1100" b="1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Arial"/>
                        </a:rPr>
                        <a:t>November 2020</a:t>
                      </a:r>
                      <a:endParaRPr lang="en-US" sz="1100" dirty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5436" marR="454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00843" y="2967335"/>
            <a:ext cx="3542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QUESTIONS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That is correct, an API is available, and everyone is encouraged to use it.</a:t>
            </a:r>
          </a:p>
          <a:p>
            <a:endParaRPr lang="en-US" dirty="0" smtClean="0"/>
          </a:p>
          <a:p>
            <a:r>
              <a:rPr lang="en-US" dirty="0" smtClean="0"/>
              <a:t>The main source learning resource for WIGOS, </a:t>
            </a:r>
            <a:r>
              <a:rPr lang="en-US" b="1" dirty="0" smtClean="0"/>
              <a:t>WIGOS </a:t>
            </a:r>
            <a:r>
              <a:rPr lang="en-US" b="1" dirty="0" smtClean="0"/>
              <a:t>Learning Portal</a:t>
            </a:r>
            <a:r>
              <a:rPr lang="en-US" dirty="0" smtClean="0"/>
              <a:t> (</a:t>
            </a:r>
            <a:r>
              <a:rPr lang="en-US" u="sng" dirty="0" smtClean="0">
                <a:hlinkClick r:id="rId2"/>
              </a:rPr>
              <a:t>https://etrp.wmo.int/course/view.php?id=146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An </a:t>
            </a:r>
            <a:r>
              <a:rPr lang="en-US" dirty="0" smtClean="0"/>
              <a:t>example an introduction to the M-2-M is available </a:t>
            </a:r>
            <a:r>
              <a:rPr lang="en-US" dirty="0" smtClean="0"/>
              <a:t>there at:</a:t>
            </a:r>
            <a:r>
              <a:rPr lang="en-US" dirty="0" smtClean="0"/>
              <a:t> </a:t>
            </a:r>
            <a:r>
              <a:rPr lang="en-US" u="sng" dirty="0" smtClean="0">
                <a:hlinkClick r:id="rId3"/>
              </a:rPr>
              <a:t>https://etrp.wmo.int/mod/resource/view.php?id=13753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also recordings and presentations of the OSCAR/Surface webinars (including a recently launched </a:t>
            </a:r>
            <a:r>
              <a:rPr lang="en-US" dirty="0" err="1" smtClean="0"/>
              <a:t>webclient</a:t>
            </a:r>
            <a:r>
              <a:rPr lang="en-US" dirty="0" smtClean="0"/>
              <a:t> tool) from here: </a:t>
            </a:r>
            <a:r>
              <a:rPr lang="en-US" u="sng" dirty="0" smtClean="0">
                <a:hlinkClick r:id="rId4"/>
              </a:rPr>
              <a:t>https://etrp.wmo.int/course/view.php?id=146&amp;section=4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An important reference document is the OSCAR/Surface User's Manual, available at: </a:t>
            </a:r>
            <a:r>
              <a:rPr lang="en-US" u="sng" dirty="0" smtClean="0">
                <a:hlinkClick r:id="rId5"/>
              </a:rPr>
              <a:t>https://</a:t>
            </a:r>
            <a:r>
              <a:rPr lang="en-US" u="sng" dirty="0" smtClean="0">
                <a:hlinkClick r:id="rId5"/>
              </a:rPr>
              <a:t>library.wmo.int/doc_num.php?explnum_id=10883</a:t>
            </a:r>
            <a:r>
              <a:rPr lang="en-US" dirty="0" smtClean="0"/>
              <a:t>.   I'd </a:t>
            </a:r>
            <a:r>
              <a:rPr lang="en-US" dirty="0" smtClean="0"/>
              <a:t>suggest you look in particular to sections 3.10 and 3.11 of the manual, where we can read: "</a:t>
            </a:r>
            <a:r>
              <a:rPr lang="en-US" i="1" dirty="0" smtClean="0"/>
              <a:t>The XML schema (WIGOS Metadata Representation (WMDR)) describes how the WIGOS Metadata Standard (WMDS), WMO-No. 1192), is represented in the XML file. The WMDR specifications are available online at </a:t>
            </a:r>
            <a:r>
              <a:rPr lang="en-US" i="1" u="sng" dirty="0" smtClean="0">
                <a:hlinkClick r:id="rId6"/>
              </a:rPr>
              <a:t>https://schemas.wmo.int/wmdr</a:t>
            </a:r>
            <a:r>
              <a:rPr lang="en-US" i="1" dirty="0" smtClean="0"/>
              <a:t>.</a:t>
            </a:r>
            <a:r>
              <a:rPr lang="en-US" dirty="0" smtClean="0"/>
              <a:t>"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smtClean="0"/>
              <a:t>You can find additional information directly from OSCAR/Surface on the FAQs (</a:t>
            </a:r>
            <a:r>
              <a:rPr lang="en-US" u="sng" dirty="0" smtClean="0">
                <a:hlinkClick r:id="rId7"/>
              </a:rPr>
              <a:t>https://oscar.wmo.int/surface/index.html#/faq/</a:t>
            </a:r>
            <a:r>
              <a:rPr lang="en-US" dirty="0" smtClean="0"/>
              <a:t>) and Links </a:t>
            </a:r>
            <a:r>
              <a:rPr lang="en-US" u="sng" dirty="0" smtClean="0">
                <a:hlinkClick r:id="rId7"/>
              </a:rPr>
              <a:t>https://oscar.wmo.int/surface/index.html#/links</a:t>
            </a:r>
            <a:r>
              <a:rPr lang="en-US" dirty="0" smtClean="0"/>
              <a:t> sections.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O-Memb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CMO-Members</Template>
  <TotalTime>9</TotalTime>
  <Words>189</Words>
  <Application>Microsoft Office PowerPoint</Application>
  <PresentationFormat>On-screen Show (4:3)</PresentationFormat>
  <Paragraphs>61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CMO-Members</vt:lpstr>
      <vt:lpstr>2021 MEETING OF DIRECTORS OF METEOROLOGICAL SERVICES</vt:lpstr>
      <vt:lpstr>Slide 2</vt:lpstr>
      <vt:lpstr>Slide 3</vt:lpstr>
      <vt:lpstr>Slide 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 MEETING OF DIRECTORS OF METEOROLOGICAL SERVICES</dc:title>
  <dc:creator>DeSouza</dc:creator>
  <cp:lastModifiedBy>DeSouza</cp:lastModifiedBy>
  <cp:revision>3</cp:revision>
  <dcterms:created xsi:type="dcterms:W3CDTF">2021-11-08T15:39:17Z</dcterms:created>
  <dcterms:modified xsi:type="dcterms:W3CDTF">2021-11-17T12:27:25Z</dcterms:modified>
</cp:coreProperties>
</file>