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E2B11-6B1C-41B6-A46C-A0DE66ABB8C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8496391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0060009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29442858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0424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40479129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1E2B11-6B1C-41B6-A46C-A0DE66ABB8CC}"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23846853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D1E2B11-6B1C-41B6-A46C-A0DE66ABB8CC}"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11961125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E2B11-6B1C-41B6-A46C-A0DE66ABB8C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6954309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E2B11-6B1C-41B6-A46C-A0DE66ABB8C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959787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E2B11-6B1C-41B6-A46C-A0DE66ABB8C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1245256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E2B11-6B1C-41B6-A46C-A0DE66ABB8CC}"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9040356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152743166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E2B11-6B1C-41B6-A46C-A0DE66ABB8CC}" type="datetimeFigureOut">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11102534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E2B11-6B1C-41B6-A46C-A0DE66ABB8CC}"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0673134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D1E2B11-6B1C-41B6-A46C-A0DE66ABB8CC}" type="datetimeFigureOut">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3882953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163153028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1E2B11-6B1C-41B6-A46C-A0DE66ABB8CC}" type="datetimeFigureOut">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AA447-97E6-4A1A-87FA-D074714037A2}" type="slidenum">
              <a:rPr lang="en-US" smtClean="0"/>
              <a:t>‹#›</a:t>
            </a:fld>
            <a:endParaRPr lang="en-US"/>
          </a:p>
        </p:txBody>
      </p:sp>
    </p:spTree>
    <p:extLst>
      <p:ext uri="{BB962C8B-B14F-4D97-AF65-F5344CB8AC3E}">
        <p14:creationId xmlns:p14="http://schemas.microsoft.com/office/powerpoint/2010/main" val="365712317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D1E2B11-6B1C-41B6-A46C-A0DE66ABB8CC}" type="datetimeFigureOut">
              <a:rPr lang="en-US" smtClean="0"/>
              <a:t>11/17/2021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81AA447-97E6-4A1A-87FA-D074714037A2}" type="slidenum">
              <a:rPr lang="en-US" smtClean="0"/>
              <a:t>‹#›</a:t>
            </a:fld>
            <a:endParaRPr lang="en-US"/>
          </a:p>
        </p:txBody>
      </p:sp>
    </p:spTree>
    <p:extLst>
      <p:ext uri="{BB962C8B-B14F-4D97-AF65-F5344CB8AC3E}">
        <p14:creationId xmlns:p14="http://schemas.microsoft.com/office/powerpoint/2010/main" val="1671841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B6C6-6F83-4ED0-A3D3-B125922155CD}"/>
              </a:ext>
            </a:extLst>
          </p:cNvPr>
          <p:cNvSpPr>
            <a:spLocks noGrp="1"/>
          </p:cNvSpPr>
          <p:nvPr>
            <p:ph type="ctrTitle"/>
          </p:nvPr>
        </p:nvSpPr>
        <p:spPr/>
        <p:txBody>
          <a:bodyPr/>
          <a:lstStyle/>
          <a:p>
            <a:pPr marL="0" marR="0">
              <a:spcBef>
                <a:spcPts val="0"/>
              </a:spcBef>
              <a:spcAft>
                <a:spcPts val="0"/>
              </a:spcAft>
              <a:tabLst>
                <a:tab pos="1143000" algn="l"/>
              </a:tabLst>
            </a:pPr>
            <a:r>
              <a:rPr lang="en-US" sz="2400" b="1" u="sng" dirty="0">
                <a:effectLst/>
                <a:latin typeface="Arial" panose="020B0604020202020204" pitchFamily="34" charset="0"/>
                <a:ea typeface="Times New Roman" panose="02020603050405020304" pitchFamily="18" charset="0"/>
              </a:rPr>
              <a:t>ANNUAL SUMMARY OF WEATHER SYSTEMS </a:t>
            </a:r>
            <a:br>
              <a:rPr lang="en-US" sz="2400" dirty="0">
                <a:effectLst/>
                <a:latin typeface="Times New Roman" panose="02020603050405020304" pitchFamily="18" charset="0"/>
                <a:ea typeface="Times New Roman" panose="02020603050405020304" pitchFamily="18" charset="0"/>
              </a:rPr>
            </a:br>
            <a:r>
              <a:rPr lang="en-US" sz="2400" b="1" u="sng" dirty="0">
                <a:effectLst/>
                <a:latin typeface="Arial" panose="020B0604020202020204" pitchFamily="34" charset="0"/>
                <a:ea typeface="Times New Roman" panose="02020603050405020304" pitchFamily="18" charset="0"/>
              </a:rPr>
              <a:t>AFFECTING THE CAYMAN ISLANDS 2021</a:t>
            </a:r>
            <a:br>
              <a:rPr lang="en-US" sz="1800" dirty="0">
                <a:effectLst/>
                <a:latin typeface="Times New Roman" panose="02020603050405020304" pitchFamily="18" charset="0"/>
                <a:ea typeface="Times New Roman" panose="02020603050405020304" pitchFamily="18" charset="0"/>
              </a:rPr>
            </a:br>
            <a:endParaRPr lang="en-US" dirty="0"/>
          </a:p>
        </p:txBody>
      </p:sp>
      <p:pic>
        <p:nvPicPr>
          <p:cNvPr id="4" name="Picture 3" descr="A picture containing company name&#10;&#10;Description automatically generated">
            <a:extLst>
              <a:ext uri="{FF2B5EF4-FFF2-40B4-BE49-F238E27FC236}">
                <a16:creationId xmlns:a16="http://schemas.microsoft.com/office/drawing/2014/main" id="{42F4CA46-F993-4D21-B76F-4918D30FFB01}"/>
              </a:ext>
            </a:extLst>
          </p:cNvPr>
          <p:cNvPicPr>
            <a:picLocks/>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571" y="310185"/>
            <a:ext cx="2971800" cy="990600"/>
          </a:xfrm>
          <a:prstGeom prst="rect">
            <a:avLst/>
          </a:prstGeom>
          <a:noFill/>
          <a:ln>
            <a:noFill/>
          </a:ln>
        </p:spPr>
      </p:pic>
    </p:spTree>
    <p:extLst>
      <p:ext uri="{BB962C8B-B14F-4D97-AF65-F5344CB8AC3E}">
        <p14:creationId xmlns:p14="http://schemas.microsoft.com/office/powerpoint/2010/main" val="14368785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2774-F1B9-4744-99EC-7343C7ED1403}"/>
              </a:ext>
            </a:extLst>
          </p:cNvPr>
          <p:cNvSpPr>
            <a:spLocks noGrp="1"/>
          </p:cNvSpPr>
          <p:nvPr>
            <p:ph type="title"/>
          </p:nvPr>
        </p:nvSpPr>
        <p:spPr/>
        <p:txBody>
          <a:bodyPr/>
          <a:lstStyle/>
          <a:p>
            <a:r>
              <a:rPr lang="en-US" dirty="0" err="1"/>
              <a:t>DrY</a:t>
            </a:r>
            <a:r>
              <a:rPr lang="en-US" dirty="0"/>
              <a:t> Season - JFM</a:t>
            </a:r>
          </a:p>
        </p:txBody>
      </p:sp>
      <p:sp>
        <p:nvSpPr>
          <p:cNvPr id="3" name="Content Placeholder 2">
            <a:extLst>
              <a:ext uri="{FF2B5EF4-FFF2-40B4-BE49-F238E27FC236}">
                <a16:creationId xmlns:a16="http://schemas.microsoft.com/office/drawing/2014/main" id="{BDCAB579-004F-4EA5-B82D-900B11B6B55A}"/>
              </a:ext>
            </a:extLst>
          </p:cNvPr>
          <p:cNvSpPr>
            <a:spLocks noGrp="1"/>
          </p:cNvSpPr>
          <p:nvPr>
            <p:ph sz="quarter" idx="13"/>
          </p:nvPr>
        </p:nvSpPr>
        <p:spPr>
          <a:xfrm>
            <a:off x="913774" y="2047875"/>
            <a:ext cx="10363826" cy="4524375"/>
          </a:xfrm>
        </p:spPr>
        <p:txBody>
          <a:bodyPr/>
          <a:lstStyle/>
          <a:p>
            <a:pPr algn="just"/>
            <a:r>
              <a:rPr lang="en-US" b="1" u="sng" cap="none" dirty="0"/>
              <a:t>January</a:t>
            </a:r>
            <a:r>
              <a:rPr lang="en-US" cap="none" dirty="0"/>
              <a:t>: - </a:t>
            </a:r>
            <a:r>
              <a:rPr lang="en-US" sz="1800" cap="none" dirty="0">
                <a:solidFill>
                  <a:srgbClr val="000000"/>
                </a:solidFill>
                <a:effectLst/>
                <a:latin typeface="Arial" panose="020B0604020202020204" pitchFamily="34" charset="0"/>
                <a:ea typeface="Times New Roman" panose="02020603050405020304" pitchFamily="18" charset="0"/>
              </a:rPr>
              <a:t>At the Owen Roberts International Airport the rainfall which was measured was 7.3 mm (0.29 in). This was 46.74 mm (1.84 in) below the 30 year average for January of 54.1 mm (2.13 in).</a:t>
            </a:r>
          </a:p>
          <a:p>
            <a:pPr algn="just"/>
            <a:r>
              <a:rPr lang="en-US" sz="1800" b="1" u="sng" cap="none" dirty="0">
                <a:solidFill>
                  <a:srgbClr val="000000"/>
                </a:solidFill>
                <a:latin typeface="Arial" panose="020B0604020202020204" pitchFamily="34" charset="0"/>
              </a:rPr>
              <a:t>February</a:t>
            </a:r>
            <a:r>
              <a:rPr lang="en-US" sz="1800" cap="none" dirty="0">
                <a:solidFill>
                  <a:srgbClr val="000000"/>
                </a:solidFill>
                <a:latin typeface="Arial" panose="020B0604020202020204" pitchFamily="34" charset="0"/>
              </a:rPr>
              <a:t>: - R</a:t>
            </a:r>
            <a:r>
              <a:rPr lang="en-US" sz="1800" cap="none" dirty="0">
                <a:effectLst/>
                <a:latin typeface="Arial" panose="020B0604020202020204" pitchFamily="34" charset="0"/>
                <a:ea typeface="Times New Roman" panose="02020603050405020304" pitchFamily="18" charset="0"/>
              </a:rPr>
              <a:t>esidual moisture from a cold front produced cloudiness and showers with an accumulation of 27.2 mm (1.07 in) of rainfall at the Owen Roberts International Airport on February 5</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2021. </a:t>
            </a:r>
            <a:r>
              <a:rPr lang="en-US" sz="1800" cap="none" dirty="0">
                <a:solidFill>
                  <a:srgbClr val="000000"/>
                </a:solidFill>
                <a:latin typeface="Arial" panose="020B0604020202020204" pitchFamily="34" charset="0"/>
                <a:ea typeface="Times New Roman" panose="02020603050405020304" pitchFamily="18" charset="0"/>
              </a:rPr>
              <a:t>Total rainfall at the Owen Roberts International Airport  was 38.5 mm (1.51 </a:t>
            </a:r>
            <a:r>
              <a:rPr lang="en-US" sz="1800" cap="none" dirty="0">
                <a:solidFill>
                  <a:srgbClr val="000000"/>
                </a:solidFill>
                <a:effectLst/>
                <a:latin typeface="Arial" panose="020B0604020202020204" pitchFamily="34" charset="0"/>
                <a:ea typeface="Times New Roman" panose="02020603050405020304" pitchFamily="18" charset="0"/>
              </a:rPr>
              <a:t>in) for the month of February, which was 7.6mm (0.30 in) above the 30 year average of 30.7 mm (1.21 in).</a:t>
            </a:r>
          </a:p>
          <a:p>
            <a:pPr algn="just"/>
            <a:r>
              <a:rPr lang="en-US" sz="1800" b="1" u="sng" cap="none" dirty="0">
                <a:solidFill>
                  <a:srgbClr val="000000"/>
                </a:solidFill>
                <a:latin typeface="Arial" panose="020B0604020202020204" pitchFamily="34" charset="0"/>
                <a:ea typeface="Times New Roman" panose="02020603050405020304" pitchFamily="18" charset="0"/>
              </a:rPr>
              <a:t>March</a:t>
            </a:r>
            <a:r>
              <a:rPr lang="en-US" sz="1800" cap="none" dirty="0">
                <a:solidFill>
                  <a:srgbClr val="000000"/>
                </a:solidFill>
                <a:latin typeface="Arial" panose="020B0604020202020204" pitchFamily="34" charset="0"/>
                <a:ea typeface="Times New Roman" panose="02020603050405020304" pitchFamily="18" charset="0"/>
              </a:rPr>
              <a:t>: - </a:t>
            </a:r>
            <a:r>
              <a:rPr lang="en-US" sz="1800" cap="none" dirty="0">
                <a:solidFill>
                  <a:srgbClr val="000000"/>
                </a:solidFill>
                <a:effectLst/>
                <a:latin typeface="Arial" panose="020B0604020202020204" pitchFamily="34" charset="0"/>
                <a:ea typeface="Times New Roman" panose="02020603050405020304" pitchFamily="18" charset="0"/>
              </a:rPr>
              <a:t>The measured rainfall </a:t>
            </a:r>
            <a:r>
              <a:rPr lang="en-US" sz="1800" cap="none" dirty="0">
                <a:solidFill>
                  <a:srgbClr val="000000"/>
                </a:solidFill>
                <a:latin typeface="Arial" panose="020B0604020202020204" pitchFamily="34" charset="0"/>
                <a:ea typeface="Times New Roman" panose="02020603050405020304" pitchFamily="18" charset="0"/>
              </a:rPr>
              <a:t>accumulation for the month of March of 22.9 mm (</a:t>
            </a:r>
            <a:r>
              <a:rPr lang="en-US" sz="1800" cap="none" dirty="0">
                <a:solidFill>
                  <a:srgbClr val="000000"/>
                </a:solidFill>
                <a:effectLst/>
                <a:latin typeface="Arial" panose="020B0604020202020204" pitchFamily="34" charset="0"/>
                <a:ea typeface="Times New Roman" panose="02020603050405020304" pitchFamily="18" charset="0"/>
              </a:rPr>
              <a:t>0.90 in) was 6.9 mm (0.27 in) below the 30 year average for March of 29.7 mm (1.17 in).</a:t>
            </a:r>
            <a:endParaRPr lang="en-US" sz="1800" cap="none" dirty="0">
              <a:effectLst/>
              <a:latin typeface="Times New Roman" panose="02020603050405020304" pitchFamily="18" charset="0"/>
              <a:ea typeface="Times New Roman" panose="02020603050405020304" pitchFamily="18" charset="0"/>
            </a:endParaRPr>
          </a:p>
          <a:p>
            <a:pPr algn="just"/>
            <a:endParaRPr lang="en-US" sz="1800" cap="none" dirty="0">
              <a:effectLst/>
              <a:latin typeface="Times New Roman" panose="02020603050405020304" pitchFamily="18" charset="0"/>
              <a:ea typeface="Times New Roman" panose="02020603050405020304" pitchFamily="18" charset="0"/>
            </a:endParaRPr>
          </a:p>
          <a:p>
            <a:pPr algn="just"/>
            <a:endParaRPr lang="en-US" cap="none" dirty="0"/>
          </a:p>
        </p:txBody>
      </p:sp>
    </p:spTree>
    <p:extLst>
      <p:ext uri="{BB962C8B-B14F-4D97-AF65-F5344CB8AC3E}">
        <p14:creationId xmlns:p14="http://schemas.microsoft.com/office/powerpoint/2010/main" val="16404472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33254-7268-479F-97FC-08596A5DCC6B}"/>
              </a:ext>
            </a:extLst>
          </p:cNvPr>
          <p:cNvSpPr>
            <a:spLocks noGrp="1"/>
          </p:cNvSpPr>
          <p:nvPr>
            <p:ph type="title"/>
          </p:nvPr>
        </p:nvSpPr>
        <p:spPr>
          <a:xfrm>
            <a:off x="913775" y="618517"/>
            <a:ext cx="10364451" cy="1134083"/>
          </a:xfrm>
        </p:spPr>
        <p:txBody>
          <a:bodyPr/>
          <a:lstStyle/>
          <a:p>
            <a:r>
              <a:rPr lang="en-US" dirty="0"/>
              <a:t>Transition months </a:t>
            </a:r>
            <a:r>
              <a:rPr lang="en-US" dirty="0" err="1"/>
              <a:t>amj</a:t>
            </a:r>
            <a:endParaRPr lang="en-US" dirty="0"/>
          </a:p>
        </p:txBody>
      </p:sp>
      <p:sp>
        <p:nvSpPr>
          <p:cNvPr id="3" name="Content Placeholder 2">
            <a:extLst>
              <a:ext uri="{FF2B5EF4-FFF2-40B4-BE49-F238E27FC236}">
                <a16:creationId xmlns:a16="http://schemas.microsoft.com/office/drawing/2014/main" id="{AAD70EA4-FA16-4211-A551-1FC9F98B5C9A}"/>
              </a:ext>
            </a:extLst>
          </p:cNvPr>
          <p:cNvSpPr>
            <a:spLocks noGrp="1"/>
          </p:cNvSpPr>
          <p:nvPr>
            <p:ph sz="quarter" idx="13"/>
          </p:nvPr>
        </p:nvSpPr>
        <p:spPr>
          <a:xfrm>
            <a:off x="913774" y="1571348"/>
            <a:ext cx="10363826" cy="4219851"/>
          </a:xfrm>
        </p:spPr>
        <p:txBody>
          <a:bodyPr>
            <a:normAutofit fontScale="92500" lnSpcReduction="20000"/>
          </a:bodyPr>
          <a:lstStyle/>
          <a:p>
            <a:pPr algn="just"/>
            <a:r>
              <a:rPr lang="en-US" b="1" u="sng" cap="none" dirty="0"/>
              <a:t>April</a:t>
            </a:r>
            <a:r>
              <a:rPr lang="en-US" dirty="0"/>
              <a:t>: - </a:t>
            </a:r>
            <a:r>
              <a:rPr lang="en-US" sz="1800" cap="none" dirty="0">
                <a:effectLst/>
                <a:latin typeface="Arial" panose="020B0604020202020204" pitchFamily="34" charset="0"/>
                <a:ea typeface="Times New Roman" panose="02020603050405020304" pitchFamily="18" charset="0"/>
              </a:rPr>
              <a:t>A cold front moving across the northwest Caribbean and weakening produced a rainfall  accumulation of 23.1 mm (0.91 in) of rainfall on April 13</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2021. </a:t>
            </a:r>
            <a:r>
              <a:rPr lang="en-US" sz="1800" cap="none" dirty="0">
                <a:solidFill>
                  <a:srgbClr val="000000"/>
                </a:solidFill>
                <a:effectLst/>
                <a:latin typeface="Arial" panose="020B0604020202020204" pitchFamily="34" charset="0"/>
                <a:ea typeface="Times New Roman" panose="02020603050405020304" pitchFamily="18" charset="0"/>
              </a:rPr>
              <a:t>Total rainfall </a:t>
            </a:r>
            <a:r>
              <a:rPr lang="en-US" sz="1800" cap="none" dirty="0">
                <a:solidFill>
                  <a:srgbClr val="000000"/>
                </a:solidFill>
                <a:latin typeface="Arial" panose="020B0604020202020204" pitchFamily="34" charset="0"/>
                <a:ea typeface="Times New Roman" panose="02020603050405020304" pitchFamily="18" charset="0"/>
              </a:rPr>
              <a:t>accumulation for the month of April was 25.7 mm (</a:t>
            </a:r>
            <a:r>
              <a:rPr lang="en-US" sz="1800" cap="none" dirty="0">
                <a:solidFill>
                  <a:srgbClr val="000000"/>
                </a:solidFill>
                <a:effectLst/>
                <a:latin typeface="Arial" panose="020B0604020202020204" pitchFamily="34" charset="0"/>
                <a:ea typeface="Times New Roman" panose="02020603050405020304" pitchFamily="18" charset="0"/>
              </a:rPr>
              <a:t>1.01 in), which was 8.1 mm  (0.32 in) below the 30 year average of 33.8 mm (1.33 in).</a:t>
            </a:r>
          </a:p>
          <a:p>
            <a:pPr algn="just"/>
            <a:r>
              <a:rPr lang="en-US" sz="1800" b="1" u="sng" cap="none" dirty="0">
                <a:solidFill>
                  <a:srgbClr val="000000"/>
                </a:solidFill>
                <a:latin typeface="Arial" panose="020B0604020202020204" pitchFamily="34" charset="0"/>
                <a:ea typeface="Times New Roman" panose="02020603050405020304" pitchFamily="18" charset="0"/>
              </a:rPr>
              <a:t>May</a:t>
            </a:r>
            <a:r>
              <a:rPr lang="en-US" sz="1800" cap="none" dirty="0">
                <a:solidFill>
                  <a:srgbClr val="000000"/>
                </a:solidFill>
                <a:latin typeface="Arial" panose="020B0604020202020204" pitchFamily="34" charset="0"/>
                <a:ea typeface="Times New Roman" panose="02020603050405020304" pitchFamily="18" charset="0"/>
              </a:rPr>
              <a:t>: - </a:t>
            </a:r>
            <a:r>
              <a:rPr lang="en-US" sz="1800" cap="none" dirty="0">
                <a:effectLst/>
                <a:latin typeface="Arial" panose="020B0604020202020204" pitchFamily="34" charset="0"/>
                <a:ea typeface="Times New Roman" panose="02020603050405020304" pitchFamily="18" charset="0"/>
              </a:rPr>
              <a:t>On May 16</a:t>
            </a:r>
            <a:r>
              <a:rPr lang="en-US" sz="1800" cap="none" baseline="30000" dirty="0">
                <a:effectLst/>
                <a:latin typeface="Arial" panose="020B0604020202020204" pitchFamily="34" charset="0"/>
                <a:ea typeface="Times New Roman" panose="02020603050405020304" pitchFamily="18" charset="0"/>
              </a:rPr>
              <a:t>th</a:t>
            </a:r>
            <a:r>
              <a:rPr lang="en-US" sz="1800" cap="none" dirty="0">
                <a:solidFill>
                  <a:srgbClr val="000000"/>
                </a:solidFill>
                <a:effectLst/>
                <a:latin typeface="Arial" panose="020B0604020202020204" pitchFamily="34" charset="0"/>
                <a:ea typeface="Times New Roman" panose="02020603050405020304" pitchFamily="18" charset="0"/>
              </a:rPr>
              <a:t> there was </a:t>
            </a:r>
            <a:r>
              <a:rPr lang="en-US" sz="1800" cap="none" dirty="0">
                <a:effectLst/>
                <a:latin typeface="Arial" panose="020B0604020202020204" pitchFamily="34" charset="0"/>
                <a:ea typeface="Times New Roman" panose="02020603050405020304" pitchFamily="18" charset="0"/>
              </a:rPr>
              <a:t>of 42.9 mm (1.69 in) of rainfall associated with a weak pressure gradient over the western Caribbean and on May 21</a:t>
            </a:r>
            <a:r>
              <a:rPr lang="en-US" sz="1800" cap="none" baseline="30000" dirty="0">
                <a:effectLst/>
                <a:latin typeface="Arial" panose="020B0604020202020204" pitchFamily="34" charset="0"/>
                <a:ea typeface="Times New Roman" panose="02020603050405020304" pitchFamily="18" charset="0"/>
              </a:rPr>
              <a:t>st</a:t>
            </a:r>
            <a:r>
              <a:rPr lang="en-US" sz="1800" cap="none" dirty="0">
                <a:effectLst/>
                <a:latin typeface="Arial" panose="020B0604020202020204" pitchFamily="34" charset="0"/>
                <a:ea typeface="Times New Roman" panose="02020603050405020304" pitchFamily="18" charset="0"/>
              </a:rPr>
              <a:t> the remnants of a shear line over the northwest Caribbean producing 30.7 mm (1.21 in) of rainfall.  Further rainfall occurred on May 27</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associated with a weak pressure gradient over the Caribbean which produced 75.2 mm (2.96 in) of rainfall. Total rainfall measured for the month was 200.7 mm (7.9 in), which was 51.1 mm (2.01 in) above the 30 year average of 149.9 mm (5.89 in).</a:t>
            </a:r>
          </a:p>
          <a:p>
            <a:pPr algn="just"/>
            <a:r>
              <a:rPr lang="en-US" sz="1800" b="1" u="sng" cap="none" dirty="0">
                <a:latin typeface="Arial" panose="020B0604020202020204" pitchFamily="34" charset="0"/>
                <a:ea typeface="Times New Roman" panose="02020603050405020304" pitchFamily="18" charset="0"/>
              </a:rPr>
              <a:t>June</a:t>
            </a:r>
            <a:r>
              <a:rPr lang="en-US" sz="1800" cap="none" dirty="0">
                <a:latin typeface="Arial" panose="020B0604020202020204" pitchFamily="34" charset="0"/>
                <a:ea typeface="Times New Roman" panose="02020603050405020304" pitchFamily="18" charset="0"/>
              </a:rPr>
              <a:t>: - </a:t>
            </a:r>
            <a:r>
              <a:rPr lang="en-US" sz="1800" cap="none" dirty="0">
                <a:effectLst/>
                <a:latin typeface="Arial" panose="020B0604020202020204" pitchFamily="34" charset="0"/>
                <a:ea typeface="Times New Roman" panose="02020603050405020304" pitchFamily="18" charset="0"/>
              </a:rPr>
              <a:t>An upper level trough </a:t>
            </a:r>
            <a:r>
              <a:rPr lang="en-US" sz="1800" cap="none" dirty="0">
                <a:latin typeface="Arial" panose="020B0604020202020204" pitchFamily="34" charset="0"/>
                <a:ea typeface="Times New Roman" panose="02020603050405020304" pitchFamily="18" charset="0"/>
              </a:rPr>
              <a:t>produced 23.6 mm (0.93 in) of </a:t>
            </a:r>
            <a:r>
              <a:rPr lang="en-US" sz="1800" cap="none" dirty="0">
                <a:effectLst/>
                <a:latin typeface="Arial" panose="020B0604020202020204" pitchFamily="34" charset="0"/>
                <a:ea typeface="Times New Roman" panose="02020603050405020304" pitchFamily="18" charset="0"/>
              </a:rPr>
              <a:t>rainfall on June 1</a:t>
            </a:r>
            <a:r>
              <a:rPr lang="en-US" sz="1800" cap="none" baseline="30000" dirty="0">
                <a:effectLst/>
                <a:latin typeface="Arial" panose="020B0604020202020204" pitchFamily="34" charset="0"/>
                <a:ea typeface="Times New Roman" panose="02020603050405020304" pitchFamily="18" charset="0"/>
              </a:rPr>
              <a:t>st</a:t>
            </a:r>
            <a:r>
              <a:rPr lang="en-US" sz="1800" cap="none" dirty="0">
                <a:effectLst/>
                <a:latin typeface="Arial" panose="020B0604020202020204" pitchFamily="34" charset="0"/>
                <a:ea typeface="Times New Roman" panose="02020603050405020304" pitchFamily="18" charset="0"/>
              </a:rPr>
              <a:t>.</a:t>
            </a:r>
            <a:r>
              <a:rPr lang="en-US" sz="1800" cap="none" dirty="0">
                <a:latin typeface="Arial" panose="020B0604020202020204" pitchFamily="34" charset="0"/>
              </a:rPr>
              <a:t>  On </a:t>
            </a:r>
            <a:r>
              <a:rPr lang="en-US" sz="1800" cap="none" dirty="0">
                <a:effectLst/>
                <a:latin typeface="Arial" panose="020B0604020202020204" pitchFamily="34" charset="0"/>
                <a:ea typeface="Times New Roman" panose="02020603050405020304" pitchFamily="18" charset="0"/>
              </a:rPr>
              <a:t>June 24</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an upper-level trough over the Western Caribbean interacted with a tropical wave an produced 49.5 mm (1.95 in) of rainfall.  </a:t>
            </a:r>
            <a:r>
              <a:rPr lang="en-US" sz="1800" cap="none" dirty="0">
                <a:solidFill>
                  <a:srgbClr val="000000"/>
                </a:solidFill>
                <a:effectLst/>
                <a:latin typeface="Arial" panose="020B0604020202020204" pitchFamily="34" charset="0"/>
                <a:ea typeface="Times New Roman" panose="02020603050405020304" pitchFamily="18" charset="0"/>
              </a:rPr>
              <a:t>The total amount of </a:t>
            </a:r>
            <a:r>
              <a:rPr lang="en-US" sz="1800" cap="none" dirty="0">
                <a:solidFill>
                  <a:srgbClr val="000000"/>
                </a:solidFill>
                <a:latin typeface="Arial" panose="020B0604020202020204" pitchFamily="34" charset="0"/>
                <a:ea typeface="Times New Roman" panose="02020603050405020304" pitchFamily="18" charset="0"/>
              </a:rPr>
              <a:t>rainfall for the month was measured </a:t>
            </a:r>
            <a:r>
              <a:rPr lang="en-US" sz="1800" cap="none" dirty="0">
                <a:solidFill>
                  <a:srgbClr val="000000"/>
                </a:solidFill>
                <a:effectLst/>
                <a:latin typeface="Arial" panose="020B0604020202020204" pitchFamily="34" charset="0"/>
                <a:ea typeface="Times New Roman" panose="02020603050405020304" pitchFamily="18" charset="0"/>
              </a:rPr>
              <a:t>at 132.1 mm (5.20 in) which was 29.0 mm (1.14 in) below the 30 year average of161.0 mm (6.34 in). </a:t>
            </a:r>
            <a:r>
              <a:rPr lang="en-US" sz="1800" cap="none" dirty="0">
                <a:effectLst/>
                <a:latin typeface="Arial" panose="020B0604020202020204" pitchFamily="34" charset="0"/>
                <a:ea typeface="Times New Roman" panose="02020603050405020304" pitchFamily="18" charset="0"/>
              </a:rPr>
              <a:t> </a:t>
            </a:r>
            <a:endParaRPr lang="en-US" cap="none" dirty="0"/>
          </a:p>
        </p:txBody>
      </p:sp>
    </p:spTree>
    <p:extLst>
      <p:ext uri="{BB962C8B-B14F-4D97-AF65-F5344CB8AC3E}">
        <p14:creationId xmlns:p14="http://schemas.microsoft.com/office/powerpoint/2010/main" val="41625149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DC17C-F2BA-434C-B6AE-018F785C70FC}"/>
              </a:ext>
            </a:extLst>
          </p:cNvPr>
          <p:cNvSpPr>
            <a:spLocks noGrp="1"/>
          </p:cNvSpPr>
          <p:nvPr>
            <p:ph type="title"/>
          </p:nvPr>
        </p:nvSpPr>
        <p:spPr>
          <a:xfrm>
            <a:off x="913775" y="618517"/>
            <a:ext cx="10364451" cy="899565"/>
          </a:xfrm>
        </p:spPr>
        <p:txBody>
          <a:bodyPr/>
          <a:lstStyle/>
          <a:p>
            <a:r>
              <a:rPr lang="en-US" dirty="0"/>
              <a:t>Rainy season ja</a:t>
            </a:r>
          </a:p>
        </p:txBody>
      </p:sp>
      <p:sp>
        <p:nvSpPr>
          <p:cNvPr id="3" name="Content Placeholder 2">
            <a:extLst>
              <a:ext uri="{FF2B5EF4-FFF2-40B4-BE49-F238E27FC236}">
                <a16:creationId xmlns:a16="http://schemas.microsoft.com/office/drawing/2014/main" id="{0BD25175-9184-4C9E-8ABA-67DB0F1AAEAD}"/>
              </a:ext>
            </a:extLst>
          </p:cNvPr>
          <p:cNvSpPr>
            <a:spLocks noGrp="1"/>
          </p:cNvSpPr>
          <p:nvPr>
            <p:ph sz="quarter" idx="13"/>
          </p:nvPr>
        </p:nvSpPr>
        <p:spPr>
          <a:xfrm>
            <a:off x="913774" y="1411551"/>
            <a:ext cx="10363826" cy="5007004"/>
          </a:xfrm>
        </p:spPr>
        <p:txBody>
          <a:bodyPr>
            <a:normAutofit fontScale="25000" lnSpcReduction="20000"/>
          </a:bodyPr>
          <a:lstStyle/>
          <a:p>
            <a:pPr marL="360045" marR="0" algn="just">
              <a:spcBef>
                <a:spcPts val="0"/>
              </a:spcBef>
              <a:spcAft>
                <a:spcPts val="1200"/>
              </a:spcAft>
              <a:tabLst>
                <a:tab pos="0" algn="l"/>
              </a:tabLst>
            </a:pPr>
            <a:r>
              <a:rPr lang="en-US" sz="7200" b="1" u="sng" cap="none" dirty="0">
                <a:latin typeface="Arial" panose="020B0604020202020204" pitchFamily="34" charset="0"/>
                <a:cs typeface="Arial" panose="020B0604020202020204" pitchFamily="34" charset="0"/>
              </a:rPr>
              <a:t>July</a:t>
            </a:r>
            <a:r>
              <a:rPr lang="en-US" sz="7200" cap="none" dirty="0">
                <a:latin typeface="Arial" panose="020B0604020202020204" pitchFamily="34" charset="0"/>
                <a:cs typeface="Arial" panose="020B0604020202020204" pitchFamily="34" charset="0"/>
              </a:rPr>
              <a:t>: -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Storm Elsa was located 98 miles N of the Sister Islands of Cayman </a:t>
            </a:r>
            <a:r>
              <a:rPr lang="en-US" sz="7200" cap="none" dirty="0" err="1">
                <a:effectLst/>
                <a:latin typeface="Arial" panose="020B0604020202020204" pitchFamily="34" charset="0"/>
                <a:ea typeface="Times New Roman" panose="02020603050405020304" pitchFamily="18" charset="0"/>
                <a:cs typeface="Arial" panose="020B0604020202020204" pitchFamily="34" charset="0"/>
              </a:rPr>
              <a:t>Brac</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and Little Cayman an produced an accumulation of 29.2 mm (1.15 in) of rainfall at the Owen Roberts International Airport on July 4</a:t>
            </a:r>
            <a:r>
              <a:rPr lang="en-US" sz="7200" cap="none"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a:t>
            </a:r>
            <a:r>
              <a:rPr lang="en-US" sz="7200" dirty="0">
                <a:effectLst/>
                <a:latin typeface="Arial" panose="020B0604020202020204" pitchFamily="34" charset="0"/>
                <a:ea typeface="Times New Roman" panose="02020603050405020304" pitchFamily="18" charset="0"/>
                <a:cs typeface="Arial" panose="020B0604020202020204" pitchFamily="34" charset="0"/>
              </a:rPr>
              <a:t>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A tropical wave just east of Cayman Island produced 18.5 mm (0.73 in) of rainfall at the Owen Roberts International Airport on July 27</a:t>
            </a:r>
            <a:r>
              <a:rPr lang="en-US" sz="7200" cap="none"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rainfall accumulation for the mont</a:t>
            </a:r>
            <a:r>
              <a:rPr lang="en-US" sz="7200" cap="none" dirty="0">
                <a:solidFill>
                  <a:srgbClr val="000000"/>
                </a:solidFill>
                <a:latin typeface="Arial" panose="020B0604020202020204" pitchFamily="34" charset="0"/>
                <a:ea typeface="Times New Roman" panose="02020603050405020304" pitchFamily="18" charset="0"/>
                <a:cs typeface="Arial" panose="020B0604020202020204" pitchFamily="34" charset="0"/>
              </a:rPr>
              <a:t>h was 97.8 mm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 in) which was 37.1 mm (1.46 in) above the 30 year average of 134.9 mm (5.31 in).</a:t>
            </a:r>
          </a:p>
          <a:p>
            <a:pPr marL="360045" marR="0" algn="just">
              <a:spcBef>
                <a:spcPts val="0"/>
              </a:spcBef>
              <a:spcAft>
                <a:spcPts val="600"/>
              </a:spcAft>
              <a:tabLst>
                <a:tab pos="0" algn="l"/>
              </a:tabLst>
            </a:pPr>
            <a:r>
              <a:rPr lang="en-US" sz="7200" b="1" u="sng" cap="none" dirty="0">
                <a:solidFill>
                  <a:srgbClr val="000000"/>
                </a:solidFill>
                <a:latin typeface="Arial" panose="020B0604020202020204" pitchFamily="34" charset="0"/>
                <a:ea typeface="Times New Roman" panose="02020603050405020304" pitchFamily="18" charset="0"/>
                <a:cs typeface="Arial" panose="020B0604020202020204" pitchFamily="34" charset="0"/>
              </a:rPr>
              <a:t>August</a:t>
            </a:r>
            <a:r>
              <a:rPr lang="en-US" sz="7200" cap="none"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A tropical wave moving over the northwest Caribbean produced 63.5 mm (2.50 in) of </a:t>
            </a:r>
            <a:r>
              <a:rPr lang="en-US" sz="7200" cap="none" dirty="0">
                <a:latin typeface="Arial" panose="020B0604020202020204" pitchFamily="34" charset="0"/>
                <a:ea typeface="Times New Roman" panose="02020603050405020304" pitchFamily="18" charset="0"/>
                <a:cs typeface="Arial" panose="020B0604020202020204" pitchFamily="34" charset="0"/>
              </a:rPr>
              <a:t>rainfall on August 3</a:t>
            </a:r>
            <a:r>
              <a:rPr lang="en-US" sz="7200" cap="none" baseline="30000" dirty="0">
                <a:latin typeface="Arial" panose="020B0604020202020204" pitchFamily="34" charset="0"/>
                <a:ea typeface="Times New Roman" panose="02020603050405020304" pitchFamily="18" charset="0"/>
                <a:cs typeface="Arial" panose="020B0604020202020204" pitchFamily="34" charset="0"/>
              </a:rPr>
              <a:t>rd</a:t>
            </a:r>
            <a:r>
              <a:rPr lang="en-US" sz="7200" cap="none" dirty="0">
                <a:latin typeface="Arial" panose="020B0604020202020204" pitchFamily="34" charset="0"/>
                <a:ea typeface="Times New Roman" panose="02020603050405020304" pitchFamily="18" charset="0"/>
                <a:cs typeface="Arial" panose="020B0604020202020204" pitchFamily="34" charset="0"/>
              </a:rPr>
              <a:t>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at the Owen Roberts International Airport. A weak pressure gradient produced 19.8 mm (0.78 in) of rainfall at the Owen Roberts International Airport on August 9</a:t>
            </a:r>
            <a:r>
              <a:rPr lang="en-US" sz="7200" cap="none"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Tropical Storm Grace located 219 miles ESE of the Cayman </a:t>
            </a:r>
            <a:r>
              <a:rPr lang="en-US" sz="7200" cap="none" dirty="0" err="1">
                <a:effectLst/>
                <a:latin typeface="Arial" panose="020B0604020202020204" pitchFamily="34" charset="0"/>
                <a:ea typeface="Times New Roman" panose="02020603050405020304" pitchFamily="18" charset="0"/>
                <a:cs typeface="Arial" panose="020B0604020202020204" pitchFamily="34" charset="0"/>
              </a:rPr>
              <a:t>Brac</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produced </a:t>
            </a:r>
            <a:r>
              <a:rPr lang="en-US" sz="7200" cap="none" dirty="0">
                <a:latin typeface="Arial" panose="020B0604020202020204" pitchFamily="34" charset="0"/>
                <a:ea typeface="Times New Roman" panose="02020603050405020304" pitchFamily="18" charset="0"/>
                <a:cs typeface="Arial" panose="020B0604020202020204" pitchFamily="34" charset="0"/>
              </a:rPr>
              <a:t>of rainfall 34.0 mm (1.34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in) at the Owen Roberts International Airport and 17.8 mm (0.7 in) at the Charles Kirkonnell International Airport in Cayman </a:t>
            </a:r>
            <a:r>
              <a:rPr lang="en-US" sz="7200" cap="none" dirty="0" err="1">
                <a:effectLst/>
                <a:latin typeface="Arial" panose="020B0604020202020204" pitchFamily="34" charset="0"/>
                <a:ea typeface="Times New Roman" panose="02020603050405020304" pitchFamily="18" charset="0"/>
                <a:cs typeface="Arial" panose="020B0604020202020204" pitchFamily="34" charset="0"/>
              </a:rPr>
              <a:t>Brac</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on August 17</a:t>
            </a:r>
            <a:r>
              <a:rPr lang="en-US" sz="7200" cap="none" baseline="30000" dirty="0">
                <a:effectLst/>
                <a:latin typeface="Arial" panose="020B0604020202020204" pitchFamily="34" charset="0"/>
                <a:ea typeface="Times New Roman" panose="02020603050405020304" pitchFamily="18" charset="0"/>
                <a:cs typeface="Arial" panose="020B0604020202020204" pitchFamily="34" charset="0"/>
              </a:rPr>
              <a:t>th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and  a </a:t>
            </a:r>
            <a:r>
              <a:rPr lang="en-US" sz="7200" cap="none" dirty="0">
                <a:latin typeface="Arial" panose="020B0604020202020204" pitchFamily="34" charset="0"/>
                <a:ea typeface="Times New Roman" panose="02020603050405020304" pitchFamily="18" charset="0"/>
                <a:cs typeface="Arial" panose="020B0604020202020204" pitchFamily="34" charset="0"/>
              </a:rPr>
              <a:t>further 190.5 mm (7.5 in) of rainfall at the Owen Roberts International Airport and less than an inch at the Charles Kirkonnell International Airport on August 18</a:t>
            </a:r>
            <a:r>
              <a:rPr lang="en-US" sz="7200" cap="none" baseline="30000" dirty="0">
                <a:latin typeface="Arial" panose="020B0604020202020204" pitchFamily="34" charset="0"/>
                <a:ea typeface="Times New Roman" panose="02020603050405020304" pitchFamily="18" charset="0"/>
                <a:cs typeface="Arial" panose="020B0604020202020204" pitchFamily="34" charset="0"/>
              </a:rPr>
              <a:t>th .  </a:t>
            </a:r>
            <a:r>
              <a:rPr lang="en-US" sz="7200" cap="none" dirty="0">
                <a:latin typeface="Arial" panose="020B0604020202020204" pitchFamily="34" charset="0"/>
                <a:ea typeface="Times New Roman" panose="02020603050405020304" pitchFamily="18" charset="0"/>
                <a:cs typeface="Arial" panose="020B0604020202020204" pitchFamily="34" charset="0"/>
              </a:rPr>
              <a:t> A wind speed maxima of 49 kt and a gust of 82 kt was measure at 6 a.m. August 18</a:t>
            </a:r>
            <a:r>
              <a:rPr lang="en-US" sz="7200" cap="none" baseline="30000" dirty="0">
                <a:latin typeface="Arial" panose="020B0604020202020204" pitchFamily="34" charset="0"/>
                <a:ea typeface="Times New Roman" panose="02020603050405020304" pitchFamily="18" charset="0"/>
                <a:cs typeface="Arial" panose="020B0604020202020204" pitchFamily="34" charset="0"/>
              </a:rPr>
              <a:t>th</a:t>
            </a:r>
            <a:r>
              <a:rPr lang="en-US" sz="7200" cap="none" dirty="0">
                <a:latin typeface="Arial" panose="020B0604020202020204" pitchFamily="34" charset="0"/>
                <a:ea typeface="Times New Roman" panose="02020603050405020304" pitchFamily="18" charset="0"/>
                <a:cs typeface="Arial" panose="020B0604020202020204" pitchFamily="34" charset="0"/>
              </a:rPr>
              <a:t> at </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the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Owen Roberts International Airport</a:t>
            </a:r>
            <a:r>
              <a:rPr lang="en-US" sz="7200" cap="none" dirty="0">
                <a:effectLst/>
                <a:latin typeface="Arial" panose="020B0604020202020204" pitchFamily="34" charset="0"/>
                <a:ea typeface="Times New Roman" panose="02020603050405020304" pitchFamily="18" charset="0"/>
                <a:cs typeface="Arial" panose="020B0604020202020204" pitchFamily="34" charset="0"/>
              </a:rPr>
              <a:t>.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a:t>
            </a:r>
            <a:r>
              <a:rPr lang="en-US" sz="7200" cap="none" dirty="0">
                <a:solidFill>
                  <a:srgbClr val="000000"/>
                </a:solidFill>
                <a:latin typeface="Arial" panose="020B0604020202020204" pitchFamily="34" charset="0"/>
                <a:ea typeface="Times New Roman" panose="02020603050405020304" pitchFamily="18" charset="0"/>
                <a:cs typeface="Arial" panose="020B0604020202020204" pitchFamily="34" charset="0"/>
              </a:rPr>
              <a:t>August 320.0 mm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12.6 in) was </a:t>
            </a:r>
            <a:r>
              <a:rPr lang="en-US" sz="7200" cap="none" dirty="0">
                <a:solidFill>
                  <a:srgbClr val="000000"/>
                </a:solidFill>
                <a:latin typeface="Arial" panose="020B0604020202020204" pitchFamily="34" charset="0"/>
                <a:ea typeface="Times New Roman" panose="02020603050405020304" pitchFamily="18" charset="0"/>
                <a:cs typeface="Arial" panose="020B0604020202020204" pitchFamily="34" charset="0"/>
              </a:rPr>
              <a:t>measured at the Owen Roberts International Airport, which was 173.0 mm (</a:t>
            </a:r>
            <a:r>
              <a:rPr lang="en-US" sz="72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6.81 in) above the 30 year average 147.1 mm (5.79 in)</a:t>
            </a:r>
            <a:r>
              <a:rPr lang="en-US" sz="7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72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60045" marR="0">
              <a:spcBef>
                <a:spcPts val="0"/>
              </a:spcBef>
              <a:spcAft>
                <a:spcPts val="0"/>
              </a:spcAft>
              <a:tabLst>
                <a:tab pos="0" algn="l"/>
              </a:tabLst>
            </a:pPr>
            <a:endParaRPr lang="en-US" sz="1800" cap="none"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dirty="0"/>
              <a:t> </a:t>
            </a:r>
          </a:p>
        </p:txBody>
      </p:sp>
    </p:spTree>
    <p:extLst>
      <p:ext uri="{BB962C8B-B14F-4D97-AF65-F5344CB8AC3E}">
        <p14:creationId xmlns:p14="http://schemas.microsoft.com/office/powerpoint/2010/main" val="338899064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1C53-8507-4738-B623-C3BF5DCD8C21}"/>
              </a:ext>
            </a:extLst>
          </p:cNvPr>
          <p:cNvSpPr>
            <a:spLocks noGrp="1"/>
          </p:cNvSpPr>
          <p:nvPr>
            <p:ph type="title"/>
          </p:nvPr>
        </p:nvSpPr>
        <p:spPr>
          <a:xfrm>
            <a:off x="913775" y="618517"/>
            <a:ext cx="10364451" cy="899565"/>
          </a:xfrm>
        </p:spPr>
        <p:txBody>
          <a:bodyPr/>
          <a:lstStyle/>
          <a:p>
            <a:r>
              <a:rPr lang="en-US" dirty="0"/>
              <a:t>Rainy Season SO</a:t>
            </a:r>
          </a:p>
        </p:txBody>
      </p:sp>
      <p:sp>
        <p:nvSpPr>
          <p:cNvPr id="3" name="Content Placeholder 2">
            <a:extLst>
              <a:ext uri="{FF2B5EF4-FFF2-40B4-BE49-F238E27FC236}">
                <a16:creationId xmlns:a16="http://schemas.microsoft.com/office/drawing/2014/main" id="{B7122F20-99A6-4D74-AD2F-8A443C9A205F}"/>
              </a:ext>
            </a:extLst>
          </p:cNvPr>
          <p:cNvSpPr>
            <a:spLocks noGrp="1"/>
          </p:cNvSpPr>
          <p:nvPr>
            <p:ph sz="quarter" idx="13"/>
          </p:nvPr>
        </p:nvSpPr>
        <p:spPr>
          <a:xfrm>
            <a:off x="913774" y="1455938"/>
            <a:ext cx="10363826" cy="4783545"/>
          </a:xfrm>
        </p:spPr>
        <p:txBody>
          <a:bodyPr>
            <a:normAutofit fontScale="92500" lnSpcReduction="10000"/>
          </a:bodyPr>
          <a:lstStyle/>
          <a:p>
            <a:pPr marL="360045" marR="0" algn="just">
              <a:spcBef>
                <a:spcPts val="0"/>
              </a:spcBef>
              <a:spcAft>
                <a:spcPts val="0"/>
              </a:spcAft>
              <a:tabLst>
                <a:tab pos="0" algn="l"/>
              </a:tabLst>
            </a:pPr>
            <a:r>
              <a:rPr lang="en-US" b="1" u="sng" cap="none" dirty="0"/>
              <a:t>September</a:t>
            </a:r>
            <a:r>
              <a:rPr lang="en-US" dirty="0"/>
              <a:t>: - </a:t>
            </a:r>
            <a:r>
              <a:rPr lang="en-US" sz="1800" cap="none" dirty="0">
                <a:effectLst/>
                <a:latin typeface="Arial" panose="020B0604020202020204" pitchFamily="34" charset="0"/>
                <a:ea typeface="Times New Roman" panose="02020603050405020304" pitchFamily="18" charset="0"/>
              </a:rPr>
              <a:t>A weak pressure gradient produced 13.7 mm (0.54 in) of rainfall at the Owen Roberts International Airport on September 26</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a:t>
            </a:r>
            <a:r>
              <a:rPr lang="en-US" sz="1800" cap="none" dirty="0">
                <a:solidFill>
                  <a:srgbClr val="000000"/>
                </a:solidFill>
                <a:effectLst/>
                <a:latin typeface="Arial" panose="020B0604020202020204" pitchFamily="34" charset="0"/>
                <a:ea typeface="Times New Roman" panose="02020603050405020304" pitchFamily="18" charset="0"/>
              </a:rPr>
              <a:t>The </a:t>
            </a:r>
            <a:r>
              <a:rPr lang="en-US" sz="1800" cap="none" dirty="0">
                <a:solidFill>
                  <a:srgbClr val="000000"/>
                </a:solidFill>
                <a:latin typeface="Arial" panose="020B0604020202020204" pitchFamily="34" charset="0"/>
                <a:ea typeface="Times New Roman" panose="02020603050405020304" pitchFamily="18" charset="0"/>
              </a:rPr>
              <a:t>rainfall accumulation for the month of September </a:t>
            </a:r>
            <a:r>
              <a:rPr lang="en-US" sz="1800" cap="none" dirty="0">
                <a:solidFill>
                  <a:srgbClr val="000000"/>
                </a:solidFill>
                <a:effectLst/>
                <a:latin typeface="Arial" panose="020B0604020202020204" pitchFamily="34" charset="0"/>
                <a:ea typeface="Times New Roman" panose="02020603050405020304" pitchFamily="18" charset="0"/>
              </a:rPr>
              <a:t>was 50.3 mm (1.98 in), which  was 166.1 mm (6.54 in) below the 30 year average of 214.4 mm (8.52 in) at the Owen Roberts International Airport.</a:t>
            </a:r>
          </a:p>
          <a:p>
            <a:pPr marL="360045" marR="0" algn="just">
              <a:spcBef>
                <a:spcPts val="0"/>
              </a:spcBef>
              <a:spcAft>
                <a:spcPts val="0"/>
              </a:spcAft>
              <a:tabLst>
                <a:tab pos="0" algn="l"/>
              </a:tabLst>
            </a:pPr>
            <a:endParaRPr lang="en-US" sz="1800" cap="none" dirty="0">
              <a:effectLst/>
              <a:latin typeface="Times New Roman" panose="02020603050405020304" pitchFamily="18" charset="0"/>
              <a:ea typeface="Times New Roman" panose="02020603050405020304" pitchFamily="18" charset="0"/>
            </a:endParaRPr>
          </a:p>
          <a:p>
            <a:pPr marL="360045" marR="0" algn="just">
              <a:spcBef>
                <a:spcPts val="0"/>
              </a:spcBef>
              <a:spcAft>
                <a:spcPts val="0"/>
              </a:spcAft>
              <a:tabLst>
                <a:tab pos="0" algn="l"/>
              </a:tabLst>
            </a:pPr>
            <a:r>
              <a:rPr lang="en-US" sz="1800" b="1" u="sng" cap="none" dirty="0">
                <a:effectLst/>
                <a:latin typeface="Arial" panose="020B0604020202020204" pitchFamily="34" charset="0"/>
                <a:ea typeface="Times New Roman" panose="02020603050405020304" pitchFamily="18" charset="0"/>
              </a:rPr>
              <a:t> October</a:t>
            </a:r>
            <a:r>
              <a:rPr lang="en-US" sz="1800" dirty="0">
                <a:effectLst/>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 </a:t>
            </a:r>
            <a:r>
              <a:rPr lang="en-US" sz="1800" cap="none" dirty="0">
                <a:effectLst/>
                <a:latin typeface="Arial" panose="020B0604020202020204" pitchFamily="34" charset="0"/>
                <a:ea typeface="Times New Roman" panose="02020603050405020304" pitchFamily="18" charset="0"/>
              </a:rPr>
              <a:t>An upper-level trough lingering over the northwest Caribbean from October 1</a:t>
            </a:r>
            <a:r>
              <a:rPr lang="en-US" sz="1800" cap="none" baseline="30000" dirty="0">
                <a:effectLst/>
                <a:latin typeface="Arial" panose="020B0604020202020204" pitchFamily="34" charset="0"/>
                <a:ea typeface="Times New Roman" panose="02020603050405020304" pitchFamily="18" charset="0"/>
              </a:rPr>
              <a:t>st</a:t>
            </a:r>
            <a:r>
              <a:rPr lang="en-US" sz="1800" cap="none" dirty="0">
                <a:effectLst/>
                <a:latin typeface="Arial" panose="020B0604020202020204" pitchFamily="34" charset="0"/>
                <a:ea typeface="Times New Roman" panose="02020603050405020304" pitchFamily="18" charset="0"/>
              </a:rPr>
              <a:t> through October 5</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2021, which produced the following rainfall amounts:</a:t>
            </a:r>
            <a:endParaRPr lang="en-US" sz="1800" cap="none" dirty="0">
              <a:effectLst/>
              <a:latin typeface="Times New Roman" panose="02020603050405020304" pitchFamily="18" charset="0"/>
              <a:ea typeface="Times New Roman" panose="02020603050405020304" pitchFamily="18" charset="0"/>
            </a:endParaRPr>
          </a:p>
          <a:p>
            <a:pPr marL="1274445" lvl="2" algn="just">
              <a:spcBef>
                <a:spcPts val="0"/>
              </a:spcBef>
              <a:tabLst>
                <a:tab pos="0" algn="l"/>
              </a:tabLst>
            </a:pPr>
            <a:r>
              <a:rPr lang="en-US" sz="1400" cap="none" dirty="0">
                <a:effectLst/>
                <a:latin typeface="Arial" panose="020B0604020202020204" pitchFamily="34" charset="0"/>
                <a:ea typeface="Times New Roman" panose="02020603050405020304" pitchFamily="18" charset="0"/>
              </a:rPr>
              <a:t>	Oct 1</a:t>
            </a:r>
            <a:r>
              <a:rPr lang="en-US" sz="1400" cap="none" baseline="30000" dirty="0">
                <a:effectLst/>
                <a:latin typeface="Arial" panose="020B0604020202020204" pitchFamily="34" charset="0"/>
                <a:ea typeface="Times New Roman" panose="02020603050405020304" pitchFamily="18" charset="0"/>
              </a:rPr>
              <a:t>st</a:t>
            </a:r>
            <a:r>
              <a:rPr lang="en-US" sz="1400" cap="none" dirty="0">
                <a:effectLst/>
                <a:latin typeface="Arial" panose="020B0604020202020204" pitchFamily="34" charset="0"/>
                <a:ea typeface="Times New Roman" panose="02020603050405020304" pitchFamily="18" charset="0"/>
              </a:rPr>
              <a:t>: 79.0 mm (</a:t>
            </a:r>
            <a:r>
              <a:rPr lang="en-US" sz="1400" cap="none" dirty="0">
                <a:latin typeface="Arial" panose="020B0604020202020204" pitchFamily="34" charset="0"/>
                <a:ea typeface="Times New Roman" panose="02020603050405020304" pitchFamily="18" charset="0"/>
              </a:rPr>
              <a:t>3.11 in)</a:t>
            </a:r>
            <a:endParaRPr lang="en-US" sz="1400" cap="none" dirty="0">
              <a:effectLst/>
              <a:latin typeface="Times New Roman" panose="02020603050405020304" pitchFamily="18" charset="0"/>
              <a:ea typeface="Times New Roman" panose="02020603050405020304" pitchFamily="18" charset="0"/>
            </a:endParaRPr>
          </a:p>
          <a:p>
            <a:pPr marL="1274445" lvl="2" algn="just">
              <a:spcBef>
                <a:spcPts val="0"/>
              </a:spcBef>
              <a:tabLst>
                <a:tab pos="0" algn="l"/>
              </a:tabLst>
            </a:pPr>
            <a:r>
              <a:rPr lang="en-US" sz="1400" cap="none" dirty="0">
                <a:effectLst/>
                <a:latin typeface="Arial" panose="020B0604020202020204" pitchFamily="34" charset="0"/>
                <a:ea typeface="Times New Roman" panose="02020603050405020304" pitchFamily="18" charset="0"/>
              </a:rPr>
              <a:t>	Oct 3</a:t>
            </a:r>
            <a:r>
              <a:rPr lang="en-US" sz="1400" cap="none" baseline="30000" dirty="0">
                <a:effectLst/>
                <a:latin typeface="Arial" panose="020B0604020202020204" pitchFamily="34" charset="0"/>
                <a:ea typeface="Times New Roman" panose="02020603050405020304" pitchFamily="18" charset="0"/>
              </a:rPr>
              <a:t>rd</a:t>
            </a:r>
            <a:r>
              <a:rPr lang="en-US" sz="1400" cap="none" dirty="0">
                <a:effectLst/>
                <a:latin typeface="Arial" panose="020B0604020202020204" pitchFamily="34" charset="0"/>
                <a:ea typeface="Times New Roman" panose="02020603050405020304" pitchFamily="18" charset="0"/>
              </a:rPr>
              <a:t>: 32.3 mm (1.27 in)</a:t>
            </a:r>
            <a:endParaRPr lang="en-US" sz="1400" cap="none" dirty="0">
              <a:effectLst/>
              <a:latin typeface="Times New Roman" panose="02020603050405020304" pitchFamily="18" charset="0"/>
              <a:ea typeface="Times New Roman" panose="02020603050405020304" pitchFamily="18" charset="0"/>
            </a:endParaRPr>
          </a:p>
          <a:p>
            <a:pPr marL="1274445" lvl="2" algn="just">
              <a:spcBef>
                <a:spcPts val="0"/>
              </a:spcBef>
              <a:tabLst>
                <a:tab pos="0" algn="l"/>
              </a:tabLst>
            </a:pPr>
            <a:r>
              <a:rPr lang="en-US" sz="1400" cap="none" dirty="0">
                <a:effectLst/>
                <a:latin typeface="Arial" panose="020B0604020202020204" pitchFamily="34" charset="0"/>
                <a:ea typeface="Times New Roman" panose="02020603050405020304" pitchFamily="18" charset="0"/>
              </a:rPr>
              <a:t>	Oct 4</a:t>
            </a:r>
            <a:r>
              <a:rPr lang="en-US" sz="1400" cap="none" baseline="30000" dirty="0">
                <a:effectLst/>
                <a:latin typeface="Arial" panose="020B0604020202020204" pitchFamily="34" charset="0"/>
                <a:ea typeface="Times New Roman" panose="02020603050405020304" pitchFamily="18" charset="0"/>
              </a:rPr>
              <a:t>th</a:t>
            </a:r>
            <a:r>
              <a:rPr lang="en-US" sz="1400" cap="none" dirty="0">
                <a:effectLst/>
                <a:latin typeface="Arial" panose="020B0604020202020204" pitchFamily="34" charset="0"/>
                <a:ea typeface="Times New Roman" panose="02020603050405020304" pitchFamily="18" charset="0"/>
              </a:rPr>
              <a:t>: 19.3 mm (0.76 in)</a:t>
            </a:r>
            <a:endParaRPr lang="en-US" sz="1400" cap="none" dirty="0">
              <a:effectLst/>
              <a:latin typeface="Times New Roman" panose="02020603050405020304" pitchFamily="18" charset="0"/>
              <a:ea typeface="Times New Roman" panose="02020603050405020304" pitchFamily="18" charset="0"/>
            </a:endParaRPr>
          </a:p>
          <a:p>
            <a:pPr marL="1274445" lvl="2" algn="just">
              <a:spcBef>
                <a:spcPts val="0"/>
              </a:spcBef>
              <a:tabLst>
                <a:tab pos="0" algn="l"/>
              </a:tabLst>
            </a:pPr>
            <a:r>
              <a:rPr lang="en-US" sz="1400" cap="none" dirty="0">
                <a:effectLst/>
                <a:latin typeface="Arial" panose="020B0604020202020204" pitchFamily="34" charset="0"/>
                <a:ea typeface="Times New Roman" panose="02020603050405020304" pitchFamily="18" charset="0"/>
              </a:rPr>
              <a:t>	Oct 5</a:t>
            </a:r>
            <a:r>
              <a:rPr lang="en-US" sz="1400" cap="none" baseline="30000" dirty="0">
                <a:effectLst/>
                <a:latin typeface="Arial" panose="020B0604020202020204" pitchFamily="34" charset="0"/>
                <a:ea typeface="Times New Roman" panose="02020603050405020304" pitchFamily="18" charset="0"/>
              </a:rPr>
              <a:t>th</a:t>
            </a:r>
            <a:r>
              <a:rPr lang="en-US" sz="1400" cap="none" dirty="0">
                <a:effectLst/>
                <a:latin typeface="Arial" panose="020B0604020202020204" pitchFamily="34" charset="0"/>
                <a:ea typeface="Times New Roman" panose="02020603050405020304" pitchFamily="18" charset="0"/>
              </a:rPr>
              <a:t>: 13.2 mm (0.52 in) </a:t>
            </a:r>
          </a:p>
          <a:p>
            <a:pPr marL="360045" marR="0" algn="just">
              <a:spcBef>
                <a:spcPts val="0"/>
              </a:spcBef>
              <a:spcAft>
                <a:spcPts val="0"/>
              </a:spcAft>
              <a:tabLst>
                <a:tab pos="0" algn="l"/>
              </a:tabLst>
            </a:pPr>
            <a:r>
              <a:rPr lang="en-US" sz="1800" cap="none" dirty="0">
                <a:effectLst/>
                <a:latin typeface="Arial" panose="020B0604020202020204" pitchFamily="34" charset="0"/>
                <a:ea typeface="Times New Roman" panose="02020603050405020304" pitchFamily="18" charset="0"/>
              </a:rPr>
              <a:t>An area of low pressure off the east coast of Florida produced an accumulation of 15.0 mm (0.59 in) of </a:t>
            </a:r>
            <a:r>
              <a:rPr lang="en-US" sz="1800" cap="none" dirty="0">
                <a:latin typeface="Arial" panose="020B0604020202020204" pitchFamily="34" charset="0"/>
                <a:ea typeface="Times New Roman" panose="02020603050405020304" pitchFamily="18" charset="0"/>
              </a:rPr>
              <a:t>rainfall on October 7</a:t>
            </a:r>
            <a:r>
              <a:rPr lang="en-US" sz="1800" cap="none" baseline="30000" dirty="0">
                <a:latin typeface="Arial" panose="020B0604020202020204" pitchFamily="34" charset="0"/>
                <a:ea typeface="Times New Roman" panose="02020603050405020304" pitchFamily="18" charset="0"/>
              </a:rPr>
              <a:t>th</a:t>
            </a:r>
            <a:r>
              <a:rPr lang="en-US" sz="1800" cap="none" dirty="0">
                <a:latin typeface="Arial" panose="020B0604020202020204" pitchFamily="34" charset="0"/>
                <a:ea typeface="Times New Roman" panose="02020603050405020304" pitchFamily="18" charset="0"/>
              </a:rPr>
              <a:t> at </a:t>
            </a:r>
            <a:r>
              <a:rPr lang="en-US" sz="1800" cap="none" dirty="0">
                <a:effectLst/>
                <a:latin typeface="Arial" panose="020B0604020202020204" pitchFamily="34" charset="0"/>
                <a:ea typeface="Times New Roman" panose="02020603050405020304" pitchFamily="18" charset="0"/>
              </a:rPr>
              <a:t>the Owen Roberts International Airport.  A weak pressure gradient over the northwest Caribbean produced 39.6 mm (1.56 in) of rainfall on October 14</a:t>
            </a:r>
            <a:r>
              <a:rPr lang="en-US" sz="1800" cap="none" baseline="30000" dirty="0">
                <a:effectLst/>
                <a:latin typeface="Arial" panose="020B0604020202020204" pitchFamily="34" charset="0"/>
                <a:ea typeface="Times New Roman" panose="02020603050405020304" pitchFamily="18" charset="0"/>
              </a:rPr>
              <a:t>th</a:t>
            </a:r>
            <a:r>
              <a:rPr lang="en-US" sz="1800" cap="none" dirty="0">
                <a:effectLst/>
                <a:latin typeface="Arial" panose="020B0604020202020204" pitchFamily="34" charset="0"/>
                <a:ea typeface="Times New Roman" panose="02020603050405020304" pitchFamily="18" charset="0"/>
              </a:rPr>
              <a:t>. </a:t>
            </a:r>
            <a:r>
              <a:rPr lang="en-US" sz="1800"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rainfall for the month was 217.9 mm (8.58 in), which was 26.0 mm (1.02 in) below the 30 year average of 243.8 mm (9.60 in) at the Owen Roberts International Airport.</a:t>
            </a:r>
            <a:endParaRPr lang="en-US" sz="1800" cap="none"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tabLst>
                <a:tab pos="0" algn="l"/>
              </a:tabLst>
            </a:pPr>
            <a:r>
              <a:rPr lang="en-US" sz="1800" b="1"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31445" indent="0">
              <a:spcBef>
                <a:spcPts val="0"/>
              </a:spcBef>
              <a:buNone/>
              <a:tabLst>
                <a:tab pos="0" algn="l"/>
              </a:tabLst>
            </a:pPr>
            <a:endParaRPr lang="en-US" sz="1800" cap="none"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0"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128262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F0072C84-36A2-4900-90EA-5F8FAEC76883}"/>
              </a:ext>
            </a:extLst>
          </p:cNvPr>
          <p:cNvPicPr>
            <a:picLocks noChangeAspect="1"/>
          </p:cNvPicPr>
          <p:nvPr/>
        </p:nvPicPr>
        <p:blipFill>
          <a:blip r:embed="rId2" cstate="print"/>
          <a:stretch>
            <a:fillRect/>
          </a:stretch>
        </p:blipFill>
        <p:spPr>
          <a:xfrm>
            <a:off x="1461856" y="587160"/>
            <a:ext cx="9268288" cy="6270840"/>
          </a:xfrm>
          <a:prstGeom prst="rect">
            <a:avLst/>
          </a:prstGeom>
        </p:spPr>
      </p:pic>
    </p:spTree>
    <p:extLst>
      <p:ext uri="{BB962C8B-B14F-4D97-AF65-F5344CB8AC3E}">
        <p14:creationId xmlns:p14="http://schemas.microsoft.com/office/powerpoint/2010/main" val="42331292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3C656-5F78-438E-9A67-8E0CD7697563}"/>
              </a:ext>
            </a:extLst>
          </p:cNvPr>
          <p:cNvSpPr/>
          <p:nvPr/>
        </p:nvSpPr>
        <p:spPr>
          <a:xfrm>
            <a:off x="4644322" y="2967335"/>
            <a:ext cx="290336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END </a:t>
            </a:r>
          </a:p>
        </p:txBody>
      </p:sp>
    </p:spTree>
    <p:extLst>
      <p:ext uri="{BB962C8B-B14F-4D97-AF65-F5344CB8AC3E}">
        <p14:creationId xmlns:p14="http://schemas.microsoft.com/office/powerpoint/2010/main" val="29382180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156</TotalTime>
  <Words>975</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 New Roman</vt:lpstr>
      <vt:lpstr>Tw Cen MT</vt:lpstr>
      <vt:lpstr>Droplet</vt:lpstr>
      <vt:lpstr>ANNUAL SUMMARY OF WEATHER SYSTEMS  AFFECTING THE CAYMAN ISLANDS 2021 </vt:lpstr>
      <vt:lpstr>DrY Season - JFM</vt:lpstr>
      <vt:lpstr>Transition months amj</vt:lpstr>
      <vt:lpstr>Rainy season ja</vt:lpstr>
      <vt:lpstr>Rainy Season SO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SUMMARY OF WEATHER SYSTEMS  AFFECTING THE CAYMAN ISLANDS 2021 </dc:title>
  <dc:creator>peanut Thomas</dc:creator>
  <cp:lastModifiedBy>peanut Thomas</cp:lastModifiedBy>
  <cp:revision>15</cp:revision>
  <dcterms:created xsi:type="dcterms:W3CDTF">2021-11-17T21:29:36Z</dcterms:created>
  <dcterms:modified xsi:type="dcterms:W3CDTF">2021-11-18T00:06:27Z</dcterms:modified>
</cp:coreProperties>
</file>